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83D83-2A7F-4912-9874-37DF123C0FCE}" type="doc">
      <dgm:prSet loTypeId="urn:microsoft.com/office/officeart/2005/8/layout/radial6" loCatId="cycle" qsTypeId="urn:microsoft.com/office/officeart/2005/8/quickstyle/simple5" qsCatId="simple" csTypeId="urn:microsoft.com/office/officeart/2005/8/colors/accent0_2" csCatId="mainScheme" phldr="1"/>
      <dgm:spPr/>
      <dgm:t>
        <a:bodyPr/>
        <a:lstStyle/>
        <a:p>
          <a:endParaRPr lang="nb-NO"/>
        </a:p>
      </dgm:t>
    </dgm:pt>
    <dgm:pt modelId="{82484B73-074D-4854-9C63-0F82DCEDC195}">
      <dgm:prSet phldrT="[Tekst]" custT="1"/>
      <dgm:spPr/>
      <dgm:t>
        <a:bodyPr/>
        <a:lstStyle/>
        <a:p>
          <a:r>
            <a:rPr lang="nb-NO" sz="4000" b="1" dirty="0" smtClean="0"/>
            <a:t>Innovasjons-</a:t>
          </a:r>
          <a:r>
            <a:rPr lang="nb-NO" sz="4000" b="1" u="sng" dirty="0" smtClean="0"/>
            <a:t>kultur</a:t>
          </a:r>
          <a:endParaRPr lang="nb-NO" sz="4000" b="1" u="sng" dirty="0"/>
        </a:p>
      </dgm:t>
    </dgm:pt>
    <dgm:pt modelId="{41118F85-BBBC-4CAD-A8D1-1CA757F736EB}" type="parTrans" cxnId="{7F698131-7BD4-4985-8F59-EF5EA970D3F2}">
      <dgm:prSet/>
      <dgm:spPr/>
      <dgm:t>
        <a:bodyPr/>
        <a:lstStyle/>
        <a:p>
          <a:endParaRPr lang="nb-NO"/>
        </a:p>
      </dgm:t>
    </dgm:pt>
    <dgm:pt modelId="{8EFAD27A-6CF3-4A44-9042-D5D2550A073F}" type="sibTrans" cxnId="{7F698131-7BD4-4985-8F59-EF5EA970D3F2}">
      <dgm:prSet/>
      <dgm:spPr/>
      <dgm:t>
        <a:bodyPr/>
        <a:lstStyle/>
        <a:p>
          <a:endParaRPr lang="nb-NO"/>
        </a:p>
      </dgm:t>
    </dgm:pt>
    <dgm:pt modelId="{438DA459-9CB9-4E3D-8BB9-4DA1E76103DA}">
      <dgm:prSet phldrT="[Tekst]" custT="1"/>
      <dgm:spPr/>
      <dgm:t>
        <a:bodyPr/>
        <a:lstStyle/>
        <a:p>
          <a:r>
            <a:rPr lang="nb-NO" altLang="nb-NO" sz="2800" dirty="0" smtClean="0"/>
            <a:t>1.</a:t>
          </a:r>
          <a:br>
            <a:rPr lang="nb-NO" altLang="nb-NO" sz="2800" dirty="0" smtClean="0"/>
          </a:br>
          <a:r>
            <a:rPr lang="nb-NO" altLang="nb-NO" sz="2800" dirty="0" smtClean="0"/>
            <a:t>Delings-arenaer</a:t>
          </a:r>
          <a:endParaRPr lang="nb-NO" sz="2800" dirty="0"/>
        </a:p>
      </dgm:t>
    </dgm:pt>
    <dgm:pt modelId="{234654F4-388B-4F77-93ED-DD069121EBA9}" type="parTrans" cxnId="{2FB94958-E94C-4280-9C5B-FFA875F8BA8D}">
      <dgm:prSet/>
      <dgm:spPr/>
      <dgm:t>
        <a:bodyPr/>
        <a:lstStyle/>
        <a:p>
          <a:endParaRPr lang="nb-NO"/>
        </a:p>
      </dgm:t>
    </dgm:pt>
    <dgm:pt modelId="{C7EC48C4-CB44-4450-806A-78E92FA31E13}" type="sibTrans" cxnId="{2FB94958-E94C-4280-9C5B-FFA875F8BA8D}">
      <dgm:prSet/>
      <dgm:spPr/>
      <dgm:t>
        <a:bodyPr/>
        <a:lstStyle/>
        <a:p>
          <a:endParaRPr lang="nb-NO"/>
        </a:p>
      </dgm:t>
    </dgm:pt>
    <dgm:pt modelId="{A59C0A30-37EE-4756-B737-E77D013A87A1}">
      <dgm:prSet phldrT="[Tekst]" custT="1"/>
      <dgm:spPr/>
      <dgm:t>
        <a:bodyPr/>
        <a:lstStyle/>
        <a:p>
          <a:r>
            <a:rPr lang="nb-NO" altLang="nb-NO" sz="2800" dirty="0" smtClean="0"/>
            <a:t>2. Innovasjons-ledelse</a:t>
          </a:r>
          <a:endParaRPr lang="nb-NO" sz="2800" dirty="0"/>
        </a:p>
      </dgm:t>
    </dgm:pt>
    <dgm:pt modelId="{4996E9B2-9F19-421D-80D8-282F502C03A4}" type="parTrans" cxnId="{867182D0-E7FD-4101-AA6C-DA3CB8CE9982}">
      <dgm:prSet/>
      <dgm:spPr/>
      <dgm:t>
        <a:bodyPr/>
        <a:lstStyle/>
        <a:p>
          <a:endParaRPr lang="nb-NO"/>
        </a:p>
      </dgm:t>
    </dgm:pt>
    <dgm:pt modelId="{7072C24D-2510-477B-BD71-872D4FB02BF6}" type="sibTrans" cxnId="{867182D0-E7FD-4101-AA6C-DA3CB8CE9982}">
      <dgm:prSet/>
      <dgm:spPr/>
      <dgm:t>
        <a:bodyPr/>
        <a:lstStyle/>
        <a:p>
          <a:endParaRPr lang="nb-NO"/>
        </a:p>
      </dgm:t>
    </dgm:pt>
    <dgm:pt modelId="{0348859C-2657-4C43-A2C2-E7CAFC341085}">
      <dgm:prSet phldrT="[Tekst]" custT="1"/>
      <dgm:spPr/>
      <dgm:t>
        <a:bodyPr/>
        <a:lstStyle/>
        <a:p>
          <a:r>
            <a:rPr lang="nb-NO" altLang="nb-NO" sz="2800" dirty="0" smtClean="0"/>
            <a:t>3.</a:t>
          </a:r>
          <a:br>
            <a:rPr lang="nb-NO" altLang="nb-NO" sz="2800" dirty="0" smtClean="0"/>
          </a:br>
          <a:r>
            <a:rPr lang="nb-NO" altLang="nb-NO" sz="2800" dirty="0" smtClean="0"/>
            <a:t>Bruker- og innbygger-medvirkning </a:t>
          </a:r>
          <a:endParaRPr lang="nb-NO" sz="2800" dirty="0"/>
        </a:p>
      </dgm:t>
    </dgm:pt>
    <dgm:pt modelId="{DEC38774-887F-4EBC-85BA-69E5BFC99819}" type="parTrans" cxnId="{FCC8EB4E-1116-4685-977F-E7D6A90A6534}">
      <dgm:prSet/>
      <dgm:spPr/>
      <dgm:t>
        <a:bodyPr/>
        <a:lstStyle/>
        <a:p>
          <a:endParaRPr lang="nb-NO"/>
        </a:p>
      </dgm:t>
    </dgm:pt>
    <dgm:pt modelId="{0E434C8F-39DF-4E15-A3DB-AADAD702CBCC}" type="sibTrans" cxnId="{FCC8EB4E-1116-4685-977F-E7D6A90A6534}">
      <dgm:prSet/>
      <dgm:spPr/>
      <dgm:t>
        <a:bodyPr/>
        <a:lstStyle/>
        <a:p>
          <a:endParaRPr lang="nb-NO"/>
        </a:p>
      </dgm:t>
    </dgm:pt>
    <dgm:pt modelId="{57FF1E2C-A071-4780-920B-5A675AC5A9BD}">
      <dgm:prSet phldrT="[Tekst]" custT="1"/>
      <dgm:spPr/>
      <dgm:t>
        <a:bodyPr/>
        <a:lstStyle/>
        <a:p>
          <a:r>
            <a:rPr lang="nb-NO" altLang="nb-NO" sz="2800" dirty="0" smtClean="0"/>
            <a:t>4.</a:t>
          </a:r>
          <a:br>
            <a:rPr lang="nb-NO" altLang="nb-NO" sz="2800" dirty="0" smtClean="0"/>
          </a:br>
          <a:r>
            <a:rPr lang="nb-NO" altLang="nb-NO" sz="2800" dirty="0" smtClean="0"/>
            <a:t>Innovasjons-verktøy</a:t>
          </a:r>
          <a:endParaRPr lang="nb-NO" sz="2800" dirty="0"/>
        </a:p>
      </dgm:t>
    </dgm:pt>
    <dgm:pt modelId="{9551FB5B-9E52-4534-9552-390CA9C7938E}" type="parTrans" cxnId="{2F0D8CF2-F2B6-40DD-81B1-D1A8C18ADC61}">
      <dgm:prSet/>
      <dgm:spPr/>
      <dgm:t>
        <a:bodyPr/>
        <a:lstStyle/>
        <a:p>
          <a:endParaRPr lang="nb-NO"/>
        </a:p>
      </dgm:t>
    </dgm:pt>
    <dgm:pt modelId="{0BCF385D-F60F-4728-B674-AE066DB28F66}" type="sibTrans" cxnId="{2F0D8CF2-F2B6-40DD-81B1-D1A8C18ADC61}">
      <dgm:prSet/>
      <dgm:spPr/>
      <dgm:t>
        <a:bodyPr/>
        <a:lstStyle/>
        <a:p>
          <a:endParaRPr lang="nb-NO"/>
        </a:p>
      </dgm:t>
    </dgm:pt>
    <dgm:pt modelId="{C05D4146-4516-40A2-B1D2-C023409CB034}">
      <dgm:prSet phldrT="[Tekst]" custT="1"/>
      <dgm:spPr/>
      <dgm:t>
        <a:bodyPr/>
        <a:lstStyle/>
        <a:p>
          <a:r>
            <a:rPr lang="nb-NO" altLang="nb-NO" sz="2800" dirty="0" smtClean="0"/>
            <a:t>5.</a:t>
          </a:r>
          <a:br>
            <a:rPr lang="nb-NO" altLang="nb-NO" sz="2800" dirty="0" smtClean="0"/>
          </a:br>
          <a:r>
            <a:rPr lang="nb-NO" altLang="nb-NO" sz="2800" dirty="0" smtClean="0"/>
            <a:t>Måle/synlig-gjøre verdi</a:t>
          </a:r>
          <a:endParaRPr lang="nb-NO" sz="2800" dirty="0"/>
        </a:p>
      </dgm:t>
    </dgm:pt>
    <dgm:pt modelId="{CF18A208-2B70-44F5-A9A8-E6C7561C0854}" type="parTrans" cxnId="{9C4BD132-BA7B-48CE-9155-68D25A4C3872}">
      <dgm:prSet/>
      <dgm:spPr/>
      <dgm:t>
        <a:bodyPr/>
        <a:lstStyle/>
        <a:p>
          <a:endParaRPr lang="nb-NO"/>
        </a:p>
      </dgm:t>
    </dgm:pt>
    <dgm:pt modelId="{8E8AEC88-60A4-4F2D-94B4-971B54799D65}" type="sibTrans" cxnId="{9C4BD132-BA7B-48CE-9155-68D25A4C3872}">
      <dgm:prSet/>
      <dgm:spPr/>
      <dgm:t>
        <a:bodyPr/>
        <a:lstStyle/>
        <a:p>
          <a:endParaRPr lang="nb-NO"/>
        </a:p>
      </dgm:t>
    </dgm:pt>
    <dgm:pt modelId="{48A168B5-82C9-493D-9671-1D857BC60049}">
      <dgm:prSet phldrT="[Tekst]"/>
      <dgm:spPr/>
      <dgm:t>
        <a:bodyPr/>
        <a:lstStyle/>
        <a:p>
          <a:r>
            <a:rPr lang="nb-NO" altLang="nb-NO" dirty="0" smtClean="0"/>
            <a:t>6.</a:t>
          </a:r>
          <a:br>
            <a:rPr lang="nb-NO" altLang="nb-NO" dirty="0" smtClean="0"/>
          </a:br>
          <a:r>
            <a:rPr lang="nb-NO" altLang="nb-NO" dirty="0" smtClean="0"/>
            <a:t>Konkretisere tiltak (forankring)  </a:t>
          </a:r>
          <a:endParaRPr lang="nb-NO" dirty="0"/>
        </a:p>
      </dgm:t>
    </dgm:pt>
    <dgm:pt modelId="{5095509C-6E4D-4A54-8B62-3A4660DDC06B}" type="parTrans" cxnId="{45BE88B8-A4C1-4B02-AC3C-1E756D100FD4}">
      <dgm:prSet/>
      <dgm:spPr/>
      <dgm:t>
        <a:bodyPr/>
        <a:lstStyle/>
        <a:p>
          <a:endParaRPr lang="nb-NO"/>
        </a:p>
      </dgm:t>
    </dgm:pt>
    <dgm:pt modelId="{70437F52-5F9D-4FB2-912D-BDDB0D4879C7}" type="sibTrans" cxnId="{45BE88B8-A4C1-4B02-AC3C-1E756D100FD4}">
      <dgm:prSet/>
      <dgm:spPr/>
      <dgm:t>
        <a:bodyPr/>
        <a:lstStyle/>
        <a:p>
          <a:endParaRPr lang="nb-NO"/>
        </a:p>
      </dgm:t>
    </dgm:pt>
    <dgm:pt modelId="{43FA4ED8-C30B-41E3-A794-F2976571A2DD}" type="pres">
      <dgm:prSet presAssocID="{63B83D83-2A7F-4912-9874-37DF123C0FCE}" presName="Name0" presStyleCnt="0">
        <dgm:presLayoutVars>
          <dgm:chMax val="1"/>
          <dgm:dir/>
          <dgm:animLvl val="ctr"/>
          <dgm:resizeHandles val="exact"/>
        </dgm:presLayoutVars>
      </dgm:prSet>
      <dgm:spPr/>
      <dgm:t>
        <a:bodyPr/>
        <a:lstStyle/>
        <a:p>
          <a:endParaRPr lang="nb-NO"/>
        </a:p>
      </dgm:t>
    </dgm:pt>
    <dgm:pt modelId="{75CF5DCF-8106-4ECC-92AA-4C93EDE30BDA}" type="pres">
      <dgm:prSet presAssocID="{82484B73-074D-4854-9C63-0F82DCEDC195}" presName="centerShape" presStyleLbl="node0" presStyleIdx="0" presStyleCnt="1" custScaleX="112547"/>
      <dgm:spPr/>
      <dgm:t>
        <a:bodyPr/>
        <a:lstStyle/>
        <a:p>
          <a:endParaRPr lang="nb-NO"/>
        </a:p>
      </dgm:t>
    </dgm:pt>
    <dgm:pt modelId="{18FDF07A-A6B2-430D-82ED-324A86AA40E7}" type="pres">
      <dgm:prSet presAssocID="{438DA459-9CB9-4E3D-8BB9-4DA1E76103DA}" presName="node" presStyleLbl="node1" presStyleIdx="0" presStyleCnt="6">
        <dgm:presLayoutVars>
          <dgm:bulletEnabled val="1"/>
        </dgm:presLayoutVars>
      </dgm:prSet>
      <dgm:spPr/>
      <dgm:t>
        <a:bodyPr/>
        <a:lstStyle/>
        <a:p>
          <a:endParaRPr lang="nb-NO"/>
        </a:p>
      </dgm:t>
    </dgm:pt>
    <dgm:pt modelId="{3A183394-A6D9-4036-8540-37C3FA8047CC}" type="pres">
      <dgm:prSet presAssocID="{438DA459-9CB9-4E3D-8BB9-4DA1E76103DA}" presName="dummy" presStyleCnt="0"/>
      <dgm:spPr/>
    </dgm:pt>
    <dgm:pt modelId="{100691BE-14C3-4842-9AFB-62313D9EE236}" type="pres">
      <dgm:prSet presAssocID="{C7EC48C4-CB44-4450-806A-78E92FA31E13}" presName="sibTrans" presStyleLbl="sibTrans2D1" presStyleIdx="0" presStyleCnt="6"/>
      <dgm:spPr/>
      <dgm:t>
        <a:bodyPr/>
        <a:lstStyle/>
        <a:p>
          <a:endParaRPr lang="nb-NO"/>
        </a:p>
      </dgm:t>
    </dgm:pt>
    <dgm:pt modelId="{60B2238E-4B4E-4CF4-9F6B-987A45941A78}" type="pres">
      <dgm:prSet presAssocID="{A59C0A30-37EE-4756-B737-E77D013A87A1}" presName="node" presStyleLbl="node1" presStyleIdx="1" presStyleCnt="6">
        <dgm:presLayoutVars>
          <dgm:bulletEnabled val="1"/>
        </dgm:presLayoutVars>
      </dgm:prSet>
      <dgm:spPr/>
      <dgm:t>
        <a:bodyPr/>
        <a:lstStyle/>
        <a:p>
          <a:endParaRPr lang="nb-NO"/>
        </a:p>
      </dgm:t>
    </dgm:pt>
    <dgm:pt modelId="{76D5AD5A-87D7-4E40-88C2-30B97995CEA5}" type="pres">
      <dgm:prSet presAssocID="{A59C0A30-37EE-4756-B737-E77D013A87A1}" presName="dummy" presStyleCnt="0"/>
      <dgm:spPr/>
    </dgm:pt>
    <dgm:pt modelId="{69190179-B6A4-4C78-B9CD-FB7DAB053368}" type="pres">
      <dgm:prSet presAssocID="{7072C24D-2510-477B-BD71-872D4FB02BF6}" presName="sibTrans" presStyleLbl="sibTrans2D1" presStyleIdx="1" presStyleCnt="6"/>
      <dgm:spPr/>
      <dgm:t>
        <a:bodyPr/>
        <a:lstStyle/>
        <a:p>
          <a:endParaRPr lang="nb-NO"/>
        </a:p>
      </dgm:t>
    </dgm:pt>
    <dgm:pt modelId="{41A9BE1B-1E9C-4845-B0AA-08ABA8D91815}" type="pres">
      <dgm:prSet presAssocID="{0348859C-2657-4C43-A2C2-E7CAFC341085}" presName="node" presStyleLbl="node1" presStyleIdx="2" presStyleCnt="6" custScaleX="102364" custScaleY="95131" custRadScaleRad="100844" custRadScaleInc="-1383">
        <dgm:presLayoutVars>
          <dgm:bulletEnabled val="1"/>
        </dgm:presLayoutVars>
      </dgm:prSet>
      <dgm:spPr/>
      <dgm:t>
        <a:bodyPr/>
        <a:lstStyle/>
        <a:p>
          <a:endParaRPr lang="nb-NO"/>
        </a:p>
      </dgm:t>
    </dgm:pt>
    <dgm:pt modelId="{3993C014-39B0-4C23-A394-8686E7FE9527}" type="pres">
      <dgm:prSet presAssocID="{0348859C-2657-4C43-A2C2-E7CAFC341085}" presName="dummy" presStyleCnt="0"/>
      <dgm:spPr/>
    </dgm:pt>
    <dgm:pt modelId="{1C156421-6EE5-494D-8719-0E0B1FAD986B}" type="pres">
      <dgm:prSet presAssocID="{0E434C8F-39DF-4E15-A3DB-AADAD702CBCC}" presName="sibTrans" presStyleLbl="sibTrans2D1" presStyleIdx="2" presStyleCnt="6"/>
      <dgm:spPr/>
      <dgm:t>
        <a:bodyPr/>
        <a:lstStyle/>
        <a:p>
          <a:endParaRPr lang="nb-NO"/>
        </a:p>
      </dgm:t>
    </dgm:pt>
    <dgm:pt modelId="{2D3BEAED-74AF-4443-9719-0829705BFF34}" type="pres">
      <dgm:prSet presAssocID="{57FF1E2C-A071-4780-920B-5A675AC5A9BD}" presName="node" presStyleLbl="node1" presStyleIdx="3" presStyleCnt="6">
        <dgm:presLayoutVars>
          <dgm:bulletEnabled val="1"/>
        </dgm:presLayoutVars>
      </dgm:prSet>
      <dgm:spPr/>
      <dgm:t>
        <a:bodyPr/>
        <a:lstStyle/>
        <a:p>
          <a:endParaRPr lang="nb-NO"/>
        </a:p>
      </dgm:t>
    </dgm:pt>
    <dgm:pt modelId="{890AF261-19F9-4325-BBEB-6BFA1765BF51}" type="pres">
      <dgm:prSet presAssocID="{57FF1E2C-A071-4780-920B-5A675AC5A9BD}" presName="dummy" presStyleCnt="0"/>
      <dgm:spPr/>
    </dgm:pt>
    <dgm:pt modelId="{DC73D202-6A60-40A0-9439-DF2373E50D2A}" type="pres">
      <dgm:prSet presAssocID="{0BCF385D-F60F-4728-B674-AE066DB28F66}" presName="sibTrans" presStyleLbl="sibTrans2D1" presStyleIdx="3" presStyleCnt="6"/>
      <dgm:spPr/>
      <dgm:t>
        <a:bodyPr/>
        <a:lstStyle/>
        <a:p>
          <a:endParaRPr lang="nb-NO"/>
        </a:p>
      </dgm:t>
    </dgm:pt>
    <dgm:pt modelId="{FBBB6600-2C72-40F8-98C3-930E6DB8AD6A}" type="pres">
      <dgm:prSet presAssocID="{C05D4146-4516-40A2-B1D2-C023409CB034}" presName="node" presStyleLbl="node1" presStyleIdx="4" presStyleCnt="6">
        <dgm:presLayoutVars>
          <dgm:bulletEnabled val="1"/>
        </dgm:presLayoutVars>
      </dgm:prSet>
      <dgm:spPr/>
      <dgm:t>
        <a:bodyPr/>
        <a:lstStyle/>
        <a:p>
          <a:endParaRPr lang="nb-NO"/>
        </a:p>
      </dgm:t>
    </dgm:pt>
    <dgm:pt modelId="{DD8D0E65-4458-4691-BFF0-63011CF583F1}" type="pres">
      <dgm:prSet presAssocID="{C05D4146-4516-40A2-B1D2-C023409CB034}" presName="dummy" presStyleCnt="0"/>
      <dgm:spPr/>
    </dgm:pt>
    <dgm:pt modelId="{EB5B4F81-0599-423F-9233-80F88C2A6C8D}" type="pres">
      <dgm:prSet presAssocID="{8E8AEC88-60A4-4F2D-94B4-971B54799D65}" presName="sibTrans" presStyleLbl="sibTrans2D1" presStyleIdx="4" presStyleCnt="6"/>
      <dgm:spPr/>
      <dgm:t>
        <a:bodyPr/>
        <a:lstStyle/>
        <a:p>
          <a:endParaRPr lang="nb-NO"/>
        </a:p>
      </dgm:t>
    </dgm:pt>
    <dgm:pt modelId="{A7E1D891-E5DD-4674-AA95-E272F65F1D9F}" type="pres">
      <dgm:prSet presAssocID="{48A168B5-82C9-493D-9671-1D857BC60049}" presName="node" presStyleLbl="node1" presStyleIdx="5" presStyleCnt="6">
        <dgm:presLayoutVars>
          <dgm:bulletEnabled val="1"/>
        </dgm:presLayoutVars>
      </dgm:prSet>
      <dgm:spPr/>
      <dgm:t>
        <a:bodyPr/>
        <a:lstStyle/>
        <a:p>
          <a:endParaRPr lang="nb-NO"/>
        </a:p>
      </dgm:t>
    </dgm:pt>
    <dgm:pt modelId="{4DE930BC-BDBD-436D-9C63-D235A9092F3B}" type="pres">
      <dgm:prSet presAssocID="{48A168B5-82C9-493D-9671-1D857BC60049}" presName="dummy" presStyleCnt="0"/>
      <dgm:spPr/>
    </dgm:pt>
    <dgm:pt modelId="{B5F77E2E-C6CF-45B8-B09F-57C3BE58AB50}" type="pres">
      <dgm:prSet presAssocID="{70437F52-5F9D-4FB2-912D-BDDB0D4879C7}" presName="sibTrans" presStyleLbl="sibTrans2D1" presStyleIdx="5" presStyleCnt="6"/>
      <dgm:spPr/>
      <dgm:t>
        <a:bodyPr/>
        <a:lstStyle/>
        <a:p>
          <a:endParaRPr lang="nb-NO"/>
        </a:p>
      </dgm:t>
    </dgm:pt>
  </dgm:ptLst>
  <dgm:cxnLst>
    <dgm:cxn modelId="{7F698131-7BD4-4985-8F59-EF5EA970D3F2}" srcId="{63B83D83-2A7F-4912-9874-37DF123C0FCE}" destId="{82484B73-074D-4854-9C63-0F82DCEDC195}" srcOrd="0" destOrd="0" parTransId="{41118F85-BBBC-4CAD-A8D1-1CA757F736EB}" sibTransId="{8EFAD27A-6CF3-4A44-9042-D5D2550A073F}"/>
    <dgm:cxn modelId="{2F0D8CF2-F2B6-40DD-81B1-D1A8C18ADC61}" srcId="{82484B73-074D-4854-9C63-0F82DCEDC195}" destId="{57FF1E2C-A071-4780-920B-5A675AC5A9BD}" srcOrd="3" destOrd="0" parTransId="{9551FB5B-9E52-4534-9552-390CA9C7938E}" sibTransId="{0BCF385D-F60F-4728-B674-AE066DB28F66}"/>
    <dgm:cxn modelId="{45BE88B8-A4C1-4B02-AC3C-1E756D100FD4}" srcId="{82484B73-074D-4854-9C63-0F82DCEDC195}" destId="{48A168B5-82C9-493D-9671-1D857BC60049}" srcOrd="5" destOrd="0" parTransId="{5095509C-6E4D-4A54-8B62-3A4660DDC06B}" sibTransId="{70437F52-5F9D-4FB2-912D-BDDB0D4879C7}"/>
    <dgm:cxn modelId="{C8280DB2-BC41-4E96-9B84-017EC730DB46}" type="presOf" srcId="{82484B73-074D-4854-9C63-0F82DCEDC195}" destId="{75CF5DCF-8106-4ECC-92AA-4C93EDE30BDA}" srcOrd="0" destOrd="0" presId="urn:microsoft.com/office/officeart/2005/8/layout/radial6"/>
    <dgm:cxn modelId="{F3B7CB5B-D3D2-49CC-A7DC-72503579BE75}" type="presOf" srcId="{C05D4146-4516-40A2-B1D2-C023409CB034}" destId="{FBBB6600-2C72-40F8-98C3-930E6DB8AD6A}" srcOrd="0" destOrd="0" presId="urn:microsoft.com/office/officeart/2005/8/layout/radial6"/>
    <dgm:cxn modelId="{CFE956FD-05B0-41E6-8C5B-280A73574336}" type="presOf" srcId="{0348859C-2657-4C43-A2C2-E7CAFC341085}" destId="{41A9BE1B-1E9C-4845-B0AA-08ABA8D91815}" srcOrd="0" destOrd="0" presId="urn:microsoft.com/office/officeart/2005/8/layout/radial6"/>
    <dgm:cxn modelId="{958A9846-D811-48A3-8306-622BAD4B5F52}" type="presOf" srcId="{C7EC48C4-CB44-4450-806A-78E92FA31E13}" destId="{100691BE-14C3-4842-9AFB-62313D9EE236}" srcOrd="0" destOrd="0" presId="urn:microsoft.com/office/officeart/2005/8/layout/radial6"/>
    <dgm:cxn modelId="{3BCB2947-18D7-407B-91D0-0AFFEEC3A614}" type="presOf" srcId="{57FF1E2C-A071-4780-920B-5A675AC5A9BD}" destId="{2D3BEAED-74AF-4443-9719-0829705BFF34}" srcOrd="0" destOrd="0" presId="urn:microsoft.com/office/officeart/2005/8/layout/radial6"/>
    <dgm:cxn modelId="{44BDE400-1821-4E2B-B828-2027899F9113}" type="presOf" srcId="{70437F52-5F9D-4FB2-912D-BDDB0D4879C7}" destId="{B5F77E2E-C6CF-45B8-B09F-57C3BE58AB50}" srcOrd="0" destOrd="0" presId="urn:microsoft.com/office/officeart/2005/8/layout/radial6"/>
    <dgm:cxn modelId="{FA205072-5C8F-41EA-A42C-B0DB087BCE13}" type="presOf" srcId="{438DA459-9CB9-4E3D-8BB9-4DA1E76103DA}" destId="{18FDF07A-A6B2-430D-82ED-324A86AA40E7}" srcOrd="0" destOrd="0" presId="urn:microsoft.com/office/officeart/2005/8/layout/radial6"/>
    <dgm:cxn modelId="{2FB94958-E94C-4280-9C5B-FFA875F8BA8D}" srcId="{82484B73-074D-4854-9C63-0F82DCEDC195}" destId="{438DA459-9CB9-4E3D-8BB9-4DA1E76103DA}" srcOrd="0" destOrd="0" parTransId="{234654F4-388B-4F77-93ED-DD069121EBA9}" sibTransId="{C7EC48C4-CB44-4450-806A-78E92FA31E13}"/>
    <dgm:cxn modelId="{B771C7CE-A2DB-4117-96CC-4FC987E767D8}" type="presOf" srcId="{A59C0A30-37EE-4756-B737-E77D013A87A1}" destId="{60B2238E-4B4E-4CF4-9F6B-987A45941A78}" srcOrd="0" destOrd="0" presId="urn:microsoft.com/office/officeart/2005/8/layout/radial6"/>
    <dgm:cxn modelId="{0AE36844-3488-48D4-B5EF-33753321C91B}" type="presOf" srcId="{0E434C8F-39DF-4E15-A3DB-AADAD702CBCC}" destId="{1C156421-6EE5-494D-8719-0E0B1FAD986B}" srcOrd="0" destOrd="0" presId="urn:microsoft.com/office/officeart/2005/8/layout/radial6"/>
    <dgm:cxn modelId="{B7C508D8-D32A-405F-AAD1-3FEDA2A596B2}" type="presOf" srcId="{8E8AEC88-60A4-4F2D-94B4-971B54799D65}" destId="{EB5B4F81-0599-423F-9233-80F88C2A6C8D}" srcOrd="0" destOrd="0" presId="urn:microsoft.com/office/officeart/2005/8/layout/radial6"/>
    <dgm:cxn modelId="{6B882ADE-0C39-41F6-9630-1E1552295069}" type="presOf" srcId="{7072C24D-2510-477B-BD71-872D4FB02BF6}" destId="{69190179-B6A4-4C78-B9CD-FB7DAB053368}" srcOrd="0" destOrd="0" presId="urn:microsoft.com/office/officeart/2005/8/layout/radial6"/>
    <dgm:cxn modelId="{FCC8EB4E-1116-4685-977F-E7D6A90A6534}" srcId="{82484B73-074D-4854-9C63-0F82DCEDC195}" destId="{0348859C-2657-4C43-A2C2-E7CAFC341085}" srcOrd="2" destOrd="0" parTransId="{DEC38774-887F-4EBC-85BA-69E5BFC99819}" sibTransId="{0E434C8F-39DF-4E15-A3DB-AADAD702CBCC}"/>
    <dgm:cxn modelId="{927B6D13-0C1A-447F-8D94-9A8EB65761FF}" type="presOf" srcId="{63B83D83-2A7F-4912-9874-37DF123C0FCE}" destId="{43FA4ED8-C30B-41E3-A794-F2976571A2DD}" srcOrd="0" destOrd="0" presId="urn:microsoft.com/office/officeart/2005/8/layout/radial6"/>
    <dgm:cxn modelId="{7E75CF2A-BD9D-4598-A129-744E86ACA3BC}" type="presOf" srcId="{0BCF385D-F60F-4728-B674-AE066DB28F66}" destId="{DC73D202-6A60-40A0-9439-DF2373E50D2A}" srcOrd="0" destOrd="0" presId="urn:microsoft.com/office/officeart/2005/8/layout/radial6"/>
    <dgm:cxn modelId="{9C4BD132-BA7B-48CE-9155-68D25A4C3872}" srcId="{82484B73-074D-4854-9C63-0F82DCEDC195}" destId="{C05D4146-4516-40A2-B1D2-C023409CB034}" srcOrd="4" destOrd="0" parTransId="{CF18A208-2B70-44F5-A9A8-E6C7561C0854}" sibTransId="{8E8AEC88-60A4-4F2D-94B4-971B54799D65}"/>
    <dgm:cxn modelId="{867182D0-E7FD-4101-AA6C-DA3CB8CE9982}" srcId="{82484B73-074D-4854-9C63-0F82DCEDC195}" destId="{A59C0A30-37EE-4756-B737-E77D013A87A1}" srcOrd="1" destOrd="0" parTransId="{4996E9B2-9F19-421D-80D8-282F502C03A4}" sibTransId="{7072C24D-2510-477B-BD71-872D4FB02BF6}"/>
    <dgm:cxn modelId="{6BC7FC6D-A493-47E5-9680-46AD36D72356}" type="presOf" srcId="{48A168B5-82C9-493D-9671-1D857BC60049}" destId="{A7E1D891-E5DD-4674-AA95-E272F65F1D9F}" srcOrd="0" destOrd="0" presId="urn:microsoft.com/office/officeart/2005/8/layout/radial6"/>
    <dgm:cxn modelId="{45749AAA-C50D-49EF-A34B-40C4BF3FE3BA}" type="presParOf" srcId="{43FA4ED8-C30B-41E3-A794-F2976571A2DD}" destId="{75CF5DCF-8106-4ECC-92AA-4C93EDE30BDA}" srcOrd="0" destOrd="0" presId="urn:microsoft.com/office/officeart/2005/8/layout/radial6"/>
    <dgm:cxn modelId="{ADEC5BCA-4439-4AD6-947C-9C84431B2DDC}" type="presParOf" srcId="{43FA4ED8-C30B-41E3-A794-F2976571A2DD}" destId="{18FDF07A-A6B2-430D-82ED-324A86AA40E7}" srcOrd="1" destOrd="0" presId="urn:microsoft.com/office/officeart/2005/8/layout/radial6"/>
    <dgm:cxn modelId="{1F21FC25-A38D-436F-B608-A9AE5E0A4FE4}" type="presParOf" srcId="{43FA4ED8-C30B-41E3-A794-F2976571A2DD}" destId="{3A183394-A6D9-4036-8540-37C3FA8047CC}" srcOrd="2" destOrd="0" presId="urn:microsoft.com/office/officeart/2005/8/layout/radial6"/>
    <dgm:cxn modelId="{D43BC3CB-E9C6-4E65-B6A7-978287064DC1}" type="presParOf" srcId="{43FA4ED8-C30B-41E3-A794-F2976571A2DD}" destId="{100691BE-14C3-4842-9AFB-62313D9EE236}" srcOrd="3" destOrd="0" presId="urn:microsoft.com/office/officeart/2005/8/layout/radial6"/>
    <dgm:cxn modelId="{98BC05F5-529E-40D5-8CD6-70559641DB75}" type="presParOf" srcId="{43FA4ED8-C30B-41E3-A794-F2976571A2DD}" destId="{60B2238E-4B4E-4CF4-9F6B-987A45941A78}" srcOrd="4" destOrd="0" presId="urn:microsoft.com/office/officeart/2005/8/layout/radial6"/>
    <dgm:cxn modelId="{2487042A-9600-4903-9571-C8167B147317}" type="presParOf" srcId="{43FA4ED8-C30B-41E3-A794-F2976571A2DD}" destId="{76D5AD5A-87D7-4E40-88C2-30B97995CEA5}" srcOrd="5" destOrd="0" presId="urn:microsoft.com/office/officeart/2005/8/layout/radial6"/>
    <dgm:cxn modelId="{5277F886-62F2-496A-AAA7-948AADA69A13}" type="presParOf" srcId="{43FA4ED8-C30B-41E3-A794-F2976571A2DD}" destId="{69190179-B6A4-4C78-B9CD-FB7DAB053368}" srcOrd="6" destOrd="0" presId="urn:microsoft.com/office/officeart/2005/8/layout/radial6"/>
    <dgm:cxn modelId="{B7D28A64-3BE6-4F83-A36D-CECD93D64AAF}" type="presParOf" srcId="{43FA4ED8-C30B-41E3-A794-F2976571A2DD}" destId="{41A9BE1B-1E9C-4845-B0AA-08ABA8D91815}" srcOrd="7" destOrd="0" presId="urn:microsoft.com/office/officeart/2005/8/layout/radial6"/>
    <dgm:cxn modelId="{7126D0AF-5F4C-44FC-9D24-C5A404A81017}" type="presParOf" srcId="{43FA4ED8-C30B-41E3-A794-F2976571A2DD}" destId="{3993C014-39B0-4C23-A394-8686E7FE9527}" srcOrd="8" destOrd="0" presId="urn:microsoft.com/office/officeart/2005/8/layout/radial6"/>
    <dgm:cxn modelId="{AA595E16-52A9-471A-8F97-78F963C547FB}" type="presParOf" srcId="{43FA4ED8-C30B-41E3-A794-F2976571A2DD}" destId="{1C156421-6EE5-494D-8719-0E0B1FAD986B}" srcOrd="9" destOrd="0" presId="urn:microsoft.com/office/officeart/2005/8/layout/radial6"/>
    <dgm:cxn modelId="{A08BB498-F050-48B4-BDF9-3150812C8EBF}" type="presParOf" srcId="{43FA4ED8-C30B-41E3-A794-F2976571A2DD}" destId="{2D3BEAED-74AF-4443-9719-0829705BFF34}" srcOrd="10" destOrd="0" presId="urn:microsoft.com/office/officeart/2005/8/layout/radial6"/>
    <dgm:cxn modelId="{3260DE13-C02A-4B00-8097-B3A86239D45F}" type="presParOf" srcId="{43FA4ED8-C30B-41E3-A794-F2976571A2DD}" destId="{890AF261-19F9-4325-BBEB-6BFA1765BF51}" srcOrd="11" destOrd="0" presId="urn:microsoft.com/office/officeart/2005/8/layout/radial6"/>
    <dgm:cxn modelId="{D530BD29-0C22-461F-8A34-A652A6CB6C98}" type="presParOf" srcId="{43FA4ED8-C30B-41E3-A794-F2976571A2DD}" destId="{DC73D202-6A60-40A0-9439-DF2373E50D2A}" srcOrd="12" destOrd="0" presId="urn:microsoft.com/office/officeart/2005/8/layout/radial6"/>
    <dgm:cxn modelId="{F2DD7ED5-72D0-4569-9F9A-B733992CBD42}" type="presParOf" srcId="{43FA4ED8-C30B-41E3-A794-F2976571A2DD}" destId="{FBBB6600-2C72-40F8-98C3-930E6DB8AD6A}" srcOrd="13" destOrd="0" presId="urn:microsoft.com/office/officeart/2005/8/layout/radial6"/>
    <dgm:cxn modelId="{9CA66E56-F865-40D9-B1EF-38CC21FFDB39}" type="presParOf" srcId="{43FA4ED8-C30B-41E3-A794-F2976571A2DD}" destId="{DD8D0E65-4458-4691-BFF0-63011CF583F1}" srcOrd="14" destOrd="0" presId="urn:microsoft.com/office/officeart/2005/8/layout/radial6"/>
    <dgm:cxn modelId="{C5BD36A8-3C54-466D-AF95-784C4E45FA90}" type="presParOf" srcId="{43FA4ED8-C30B-41E3-A794-F2976571A2DD}" destId="{EB5B4F81-0599-423F-9233-80F88C2A6C8D}" srcOrd="15" destOrd="0" presId="urn:microsoft.com/office/officeart/2005/8/layout/radial6"/>
    <dgm:cxn modelId="{5C5B8972-46EC-46BD-A380-229365BE746F}" type="presParOf" srcId="{43FA4ED8-C30B-41E3-A794-F2976571A2DD}" destId="{A7E1D891-E5DD-4674-AA95-E272F65F1D9F}" srcOrd="16" destOrd="0" presId="urn:microsoft.com/office/officeart/2005/8/layout/radial6"/>
    <dgm:cxn modelId="{9B16ECB4-7CEB-453C-BDE6-5C53EA191AFE}" type="presParOf" srcId="{43FA4ED8-C30B-41E3-A794-F2976571A2DD}" destId="{4DE930BC-BDBD-436D-9C63-D235A9092F3B}" srcOrd="17" destOrd="0" presId="urn:microsoft.com/office/officeart/2005/8/layout/radial6"/>
    <dgm:cxn modelId="{72DE76DB-A5AC-443B-BE3D-A3AA802EDF56}" type="presParOf" srcId="{43FA4ED8-C30B-41E3-A794-F2976571A2DD}" destId="{B5F77E2E-C6CF-45B8-B09F-57C3BE58AB50}"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B470E5-BD04-4144-BEE5-F9D1B9CF86CF}" type="doc">
      <dgm:prSet loTypeId="urn:microsoft.com/office/officeart/2008/layout/RadialCluster" loCatId="cycle" qsTypeId="urn:microsoft.com/office/officeart/2005/8/quickstyle/simple1" qsCatId="simple" csTypeId="urn:microsoft.com/office/officeart/2005/8/colors/accent0_1" csCatId="mainScheme" phldr="1"/>
      <dgm:spPr/>
      <dgm:t>
        <a:bodyPr/>
        <a:lstStyle/>
        <a:p>
          <a:endParaRPr lang="nb-NO"/>
        </a:p>
      </dgm:t>
    </dgm:pt>
    <dgm:pt modelId="{52FA6F33-796E-48E8-95CF-C5901105EC3E}">
      <dgm:prSet phldrT="[Tekst]" custT="1"/>
      <dgm:spPr>
        <a:solidFill>
          <a:srgbClr val="9BAE92"/>
        </a:solidFill>
        <a:ln w="38100">
          <a:solidFill>
            <a:schemeClr val="bg2">
              <a:lumMod val="50000"/>
            </a:schemeClr>
          </a:solidFill>
          <a:prstDash val="lgDash"/>
        </a:ln>
      </dgm:spPr>
      <dgm:t>
        <a:bodyPr/>
        <a:lstStyle/>
        <a:p>
          <a:pPr marL="0" indent="0" algn="ctr" defTabSz="1624889" rtl="0" eaLnBrk="1" latinLnBrk="0" hangingPunct="1">
            <a:lnSpc>
              <a:spcPct val="100000"/>
            </a:lnSpc>
            <a:spcBef>
              <a:spcPts val="800"/>
            </a:spcBef>
            <a:buFontTx/>
            <a:buNone/>
          </a:pPr>
          <a:r>
            <a:rPr lang="nb-NO" sz="4800" kern="1200" dirty="0" smtClean="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rPr>
            <a:t>Forsknings- og innovasjonsfond</a:t>
          </a:r>
          <a:endParaRPr lang="nb-NO" sz="4800" kern="1200" dirty="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endParaRPr>
        </a:p>
      </dgm:t>
    </dgm:pt>
    <dgm:pt modelId="{C978E68B-FD05-4A60-9E4B-BAD593A3B647}" type="parTrans" cxnId="{DD5E8FA2-14D4-4E2E-92D0-5ED7FF0E8EF1}">
      <dgm:prSet/>
      <dgm:spPr/>
      <dgm:t>
        <a:bodyPr/>
        <a:lstStyle/>
        <a:p>
          <a:endParaRPr lang="nb-NO"/>
        </a:p>
      </dgm:t>
    </dgm:pt>
    <dgm:pt modelId="{3B78B38F-353C-4218-81BC-8E17367D1564}" type="sibTrans" cxnId="{DD5E8FA2-14D4-4E2E-92D0-5ED7FF0E8EF1}">
      <dgm:prSet/>
      <dgm:spPr/>
      <dgm:t>
        <a:bodyPr/>
        <a:lstStyle/>
        <a:p>
          <a:endParaRPr lang="nb-NO"/>
        </a:p>
      </dgm:t>
    </dgm:pt>
    <dgm:pt modelId="{A10F6482-5CA2-4932-B40F-676946C549AE}">
      <dgm:prSet phldrT="[Tekst]" custT="1"/>
      <dgm:spPr>
        <a:solidFill>
          <a:srgbClr val="9BAE92"/>
        </a:solidFill>
        <a:ln w="38100">
          <a:solidFill>
            <a:schemeClr val="bg2">
              <a:lumMod val="50000"/>
            </a:schemeClr>
          </a:solidFill>
          <a:prstDash val="lgDash"/>
        </a:ln>
      </dgm:spPr>
      <dgm:t>
        <a:bodyPr/>
        <a:lstStyle/>
        <a:p>
          <a:pPr marL="0" indent="0" algn="ctr" defTabSz="1624889" rtl="0" eaLnBrk="1" latinLnBrk="0" hangingPunct="1">
            <a:lnSpc>
              <a:spcPct val="100000"/>
            </a:lnSpc>
            <a:spcBef>
              <a:spcPts val="800"/>
            </a:spcBef>
            <a:buFontTx/>
            <a:buNone/>
          </a:pPr>
          <a:r>
            <a:rPr lang="nb-NO" sz="2000" kern="1200" dirty="0" smtClean="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rPr>
            <a:t>Interne innovasjonsmidler</a:t>
          </a:r>
          <a:endParaRPr lang="nb-NO" sz="2000" kern="1200" dirty="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endParaRPr>
        </a:p>
      </dgm:t>
    </dgm:pt>
    <dgm:pt modelId="{73917AF1-02A7-4652-B9A4-75C347C80BAE}" type="parTrans" cxnId="{9E0E6149-A9A9-4027-AB89-FF4C43293718}">
      <dgm:prSet/>
      <dgm:spPr>
        <a:ln w="38100">
          <a:solidFill>
            <a:schemeClr val="bg2">
              <a:lumMod val="50000"/>
            </a:schemeClr>
          </a:solidFill>
          <a:prstDash val="lgDash"/>
        </a:ln>
      </dgm:spPr>
      <dgm:t>
        <a:bodyPr/>
        <a:lstStyle/>
        <a:p>
          <a:endParaRPr lang="nb-NO"/>
        </a:p>
      </dgm:t>
    </dgm:pt>
    <dgm:pt modelId="{320BB6C9-C34C-4222-A4DC-37DD3A077459}" type="sibTrans" cxnId="{9E0E6149-A9A9-4027-AB89-FF4C43293718}">
      <dgm:prSet/>
      <dgm:spPr/>
      <dgm:t>
        <a:bodyPr/>
        <a:lstStyle/>
        <a:p>
          <a:endParaRPr lang="nb-NO"/>
        </a:p>
      </dgm:t>
    </dgm:pt>
    <dgm:pt modelId="{E8F8DE2A-0061-43C2-A158-1021CF7CD3B5}">
      <dgm:prSet phldrT="[Tekst]" custT="1"/>
      <dgm:spPr>
        <a:solidFill>
          <a:srgbClr val="9BAE92"/>
        </a:solidFill>
        <a:ln w="38100">
          <a:solidFill>
            <a:schemeClr val="bg2">
              <a:lumMod val="50000"/>
            </a:schemeClr>
          </a:solidFill>
          <a:prstDash val="lgDash"/>
        </a:ln>
      </dgm:spPr>
      <dgm:t>
        <a:bodyPr/>
        <a:lstStyle/>
        <a:p>
          <a:pPr marL="0" indent="0" algn="ctr" defTabSz="1624889" rtl="0" eaLnBrk="1" latinLnBrk="0" hangingPunct="1">
            <a:lnSpc>
              <a:spcPct val="100000"/>
            </a:lnSpc>
            <a:spcBef>
              <a:spcPts val="800"/>
            </a:spcBef>
            <a:buFontTx/>
            <a:buNone/>
          </a:pPr>
          <a:r>
            <a:rPr lang="nb-NO" sz="2000" kern="1200" dirty="0" smtClean="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rPr>
            <a:t>Forskningsmidler</a:t>
          </a:r>
          <a:endParaRPr lang="nb-NO" sz="2000" kern="1200" dirty="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endParaRPr>
        </a:p>
      </dgm:t>
    </dgm:pt>
    <dgm:pt modelId="{22DF6F76-54E1-42D9-8EC5-2A3520445C3F}" type="parTrans" cxnId="{915E7779-BF28-4152-8621-91A5857A72E0}">
      <dgm:prSet/>
      <dgm:spPr>
        <a:ln w="38100">
          <a:solidFill>
            <a:schemeClr val="bg2">
              <a:lumMod val="50000"/>
            </a:schemeClr>
          </a:solidFill>
          <a:prstDash val="lgDash"/>
        </a:ln>
      </dgm:spPr>
      <dgm:t>
        <a:bodyPr/>
        <a:lstStyle/>
        <a:p>
          <a:endParaRPr lang="nb-NO"/>
        </a:p>
      </dgm:t>
    </dgm:pt>
    <dgm:pt modelId="{83D44A0E-EF98-4991-9DEE-7E0029EA032A}" type="sibTrans" cxnId="{915E7779-BF28-4152-8621-91A5857A72E0}">
      <dgm:prSet/>
      <dgm:spPr/>
      <dgm:t>
        <a:bodyPr/>
        <a:lstStyle/>
        <a:p>
          <a:endParaRPr lang="nb-NO"/>
        </a:p>
      </dgm:t>
    </dgm:pt>
    <dgm:pt modelId="{514457CD-2B2A-4BC0-9269-6AFB4399CC36}">
      <dgm:prSet phldrT="[Tekst]" custT="1"/>
      <dgm:spPr>
        <a:solidFill>
          <a:srgbClr val="9BAE92"/>
        </a:solidFill>
        <a:ln w="38100">
          <a:solidFill>
            <a:schemeClr val="bg2">
              <a:lumMod val="50000"/>
            </a:schemeClr>
          </a:solidFill>
          <a:prstDash val="lgDash"/>
        </a:ln>
      </dgm:spPr>
      <dgm:t>
        <a:bodyPr/>
        <a:lstStyle/>
        <a:p>
          <a:pPr marL="0" indent="0" algn="ctr" defTabSz="1624889" rtl="0" eaLnBrk="1" latinLnBrk="0" hangingPunct="1">
            <a:lnSpc>
              <a:spcPct val="100000"/>
            </a:lnSpc>
            <a:spcBef>
              <a:spcPts val="800"/>
            </a:spcBef>
            <a:buFontTx/>
            <a:buNone/>
          </a:pPr>
          <a:r>
            <a:rPr lang="nb-NO" sz="2000" kern="1200" dirty="0" smtClean="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rPr>
            <a:t>Sosiale entreprenører</a:t>
          </a:r>
          <a:endParaRPr lang="nb-NO" sz="2000" kern="1200" dirty="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endParaRPr>
        </a:p>
      </dgm:t>
    </dgm:pt>
    <dgm:pt modelId="{0F124C8B-F9BC-4B4C-9A9A-E0848AAF9863}" type="parTrans" cxnId="{96443A03-0B05-48B1-8EF9-638FF1941159}">
      <dgm:prSet/>
      <dgm:spPr>
        <a:ln w="38100">
          <a:solidFill>
            <a:schemeClr val="bg2">
              <a:lumMod val="50000"/>
            </a:schemeClr>
          </a:solidFill>
          <a:prstDash val="lgDash"/>
        </a:ln>
      </dgm:spPr>
      <dgm:t>
        <a:bodyPr/>
        <a:lstStyle/>
        <a:p>
          <a:endParaRPr lang="nb-NO"/>
        </a:p>
      </dgm:t>
    </dgm:pt>
    <dgm:pt modelId="{60657735-B703-4CBF-AD59-A2FFADE98A5F}" type="sibTrans" cxnId="{96443A03-0B05-48B1-8EF9-638FF1941159}">
      <dgm:prSet/>
      <dgm:spPr/>
      <dgm:t>
        <a:bodyPr/>
        <a:lstStyle/>
        <a:p>
          <a:endParaRPr lang="nb-NO"/>
        </a:p>
      </dgm:t>
    </dgm:pt>
    <dgm:pt modelId="{78C048FB-804D-4DD2-9FAF-971338B7411F}" type="pres">
      <dgm:prSet presAssocID="{7FB470E5-BD04-4144-BEE5-F9D1B9CF86CF}" presName="Name0" presStyleCnt="0">
        <dgm:presLayoutVars>
          <dgm:chMax val="1"/>
          <dgm:chPref val="1"/>
          <dgm:dir/>
          <dgm:animOne val="branch"/>
          <dgm:animLvl val="lvl"/>
        </dgm:presLayoutVars>
      </dgm:prSet>
      <dgm:spPr/>
      <dgm:t>
        <a:bodyPr/>
        <a:lstStyle/>
        <a:p>
          <a:endParaRPr lang="nb-NO"/>
        </a:p>
      </dgm:t>
    </dgm:pt>
    <dgm:pt modelId="{B203E1E7-807A-49D0-AEDB-146783682E04}" type="pres">
      <dgm:prSet presAssocID="{52FA6F33-796E-48E8-95CF-C5901105EC3E}" presName="singleCycle" presStyleCnt="0"/>
      <dgm:spPr/>
    </dgm:pt>
    <dgm:pt modelId="{2A54F421-16E0-4013-ADB0-F7F3E929E8CC}" type="pres">
      <dgm:prSet presAssocID="{52FA6F33-796E-48E8-95CF-C5901105EC3E}" presName="singleCenter" presStyleLbl="node1" presStyleIdx="0" presStyleCnt="4" custScaleX="360021" custScaleY="110351" custLinFactNeighborX="-3275" custLinFactNeighborY="-47704">
        <dgm:presLayoutVars>
          <dgm:chMax val="7"/>
          <dgm:chPref val="7"/>
        </dgm:presLayoutVars>
      </dgm:prSet>
      <dgm:spPr/>
      <dgm:t>
        <a:bodyPr/>
        <a:lstStyle/>
        <a:p>
          <a:endParaRPr lang="nb-NO"/>
        </a:p>
      </dgm:t>
    </dgm:pt>
    <dgm:pt modelId="{0178C13A-714B-4D7C-A5DE-4FAEBF8A312E}" type="pres">
      <dgm:prSet presAssocID="{73917AF1-02A7-4652-B9A4-75C347C80BAE}" presName="Name56" presStyleLbl="parChTrans1D2" presStyleIdx="0" presStyleCnt="3"/>
      <dgm:spPr/>
      <dgm:t>
        <a:bodyPr/>
        <a:lstStyle/>
        <a:p>
          <a:endParaRPr lang="nb-NO"/>
        </a:p>
      </dgm:t>
    </dgm:pt>
    <dgm:pt modelId="{C7F8F109-093A-4BDD-9DEE-969C66A3020F}" type="pres">
      <dgm:prSet presAssocID="{A10F6482-5CA2-4932-B40F-676946C549AE}" presName="text0" presStyleLbl="node1" presStyleIdx="1" presStyleCnt="4" custScaleX="229542" custScaleY="84090" custRadScaleRad="12896" custRadScaleInc="-259812">
        <dgm:presLayoutVars>
          <dgm:bulletEnabled val="1"/>
        </dgm:presLayoutVars>
      </dgm:prSet>
      <dgm:spPr/>
      <dgm:t>
        <a:bodyPr/>
        <a:lstStyle/>
        <a:p>
          <a:endParaRPr lang="nb-NO"/>
        </a:p>
      </dgm:t>
    </dgm:pt>
    <dgm:pt modelId="{1CE5339D-9F05-42B3-A594-C2E442E1A392}" type="pres">
      <dgm:prSet presAssocID="{22DF6F76-54E1-42D9-8EC5-2A3520445C3F}" presName="Name56" presStyleLbl="parChTrans1D2" presStyleIdx="1" presStyleCnt="3"/>
      <dgm:spPr/>
      <dgm:t>
        <a:bodyPr/>
        <a:lstStyle/>
        <a:p>
          <a:endParaRPr lang="nb-NO"/>
        </a:p>
      </dgm:t>
    </dgm:pt>
    <dgm:pt modelId="{B38DC4F0-8B51-48F4-AB60-A1673E048A0D}" type="pres">
      <dgm:prSet presAssocID="{E8F8DE2A-0061-43C2-A158-1021CF7CD3B5}" presName="text0" presStyleLbl="node1" presStyleIdx="2" presStyleCnt="4" custScaleX="209853" custScaleY="81471" custRadScaleRad="210986" custRadScaleInc="-43378">
        <dgm:presLayoutVars>
          <dgm:bulletEnabled val="1"/>
        </dgm:presLayoutVars>
      </dgm:prSet>
      <dgm:spPr/>
      <dgm:t>
        <a:bodyPr/>
        <a:lstStyle/>
        <a:p>
          <a:endParaRPr lang="nb-NO"/>
        </a:p>
      </dgm:t>
    </dgm:pt>
    <dgm:pt modelId="{A477BFF5-8EA6-4851-9346-614B5C467C5B}" type="pres">
      <dgm:prSet presAssocID="{0F124C8B-F9BC-4B4C-9A9A-E0848AAF9863}" presName="Name56" presStyleLbl="parChTrans1D2" presStyleIdx="2" presStyleCnt="3"/>
      <dgm:spPr/>
      <dgm:t>
        <a:bodyPr/>
        <a:lstStyle/>
        <a:p>
          <a:endParaRPr lang="nb-NO"/>
        </a:p>
      </dgm:t>
    </dgm:pt>
    <dgm:pt modelId="{CBCA7971-A9CF-48F6-8C82-A177BFB4D1A2}" type="pres">
      <dgm:prSet presAssocID="{514457CD-2B2A-4BC0-9269-6AFB4399CC36}" presName="text0" presStyleLbl="node1" presStyleIdx="3" presStyleCnt="4" custScaleX="205846" custScaleY="72315" custRadScaleRad="236821" custRadScaleInc="44352">
        <dgm:presLayoutVars>
          <dgm:bulletEnabled val="1"/>
        </dgm:presLayoutVars>
      </dgm:prSet>
      <dgm:spPr/>
      <dgm:t>
        <a:bodyPr/>
        <a:lstStyle/>
        <a:p>
          <a:endParaRPr lang="nb-NO"/>
        </a:p>
      </dgm:t>
    </dgm:pt>
  </dgm:ptLst>
  <dgm:cxnLst>
    <dgm:cxn modelId="{915E7779-BF28-4152-8621-91A5857A72E0}" srcId="{52FA6F33-796E-48E8-95CF-C5901105EC3E}" destId="{E8F8DE2A-0061-43C2-A158-1021CF7CD3B5}" srcOrd="1" destOrd="0" parTransId="{22DF6F76-54E1-42D9-8EC5-2A3520445C3F}" sibTransId="{83D44A0E-EF98-4991-9DEE-7E0029EA032A}"/>
    <dgm:cxn modelId="{9E0E6149-A9A9-4027-AB89-FF4C43293718}" srcId="{52FA6F33-796E-48E8-95CF-C5901105EC3E}" destId="{A10F6482-5CA2-4932-B40F-676946C549AE}" srcOrd="0" destOrd="0" parTransId="{73917AF1-02A7-4652-B9A4-75C347C80BAE}" sibTransId="{320BB6C9-C34C-4222-A4DC-37DD3A077459}"/>
    <dgm:cxn modelId="{41511196-DE59-470F-ADB8-3C083922EB63}" type="presOf" srcId="{52FA6F33-796E-48E8-95CF-C5901105EC3E}" destId="{2A54F421-16E0-4013-ADB0-F7F3E929E8CC}" srcOrd="0" destOrd="0" presId="urn:microsoft.com/office/officeart/2008/layout/RadialCluster"/>
    <dgm:cxn modelId="{7F8FD009-45DA-4B6A-BC13-CA4295000FCF}" type="presOf" srcId="{0F124C8B-F9BC-4B4C-9A9A-E0848AAF9863}" destId="{A477BFF5-8EA6-4851-9346-614B5C467C5B}" srcOrd="0" destOrd="0" presId="urn:microsoft.com/office/officeart/2008/layout/RadialCluster"/>
    <dgm:cxn modelId="{E5D1B653-C774-4E6A-9628-2B76C285FA08}" type="presOf" srcId="{A10F6482-5CA2-4932-B40F-676946C549AE}" destId="{C7F8F109-093A-4BDD-9DEE-969C66A3020F}" srcOrd="0" destOrd="0" presId="urn:microsoft.com/office/officeart/2008/layout/RadialCluster"/>
    <dgm:cxn modelId="{A4D18D85-FFEC-4FE9-B620-C2524EF23AD7}" type="presOf" srcId="{22DF6F76-54E1-42D9-8EC5-2A3520445C3F}" destId="{1CE5339D-9F05-42B3-A594-C2E442E1A392}" srcOrd="0" destOrd="0" presId="urn:microsoft.com/office/officeart/2008/layout/RadialCluster"/>
    <dgm:cxn modelId="{7220DBAA-03E4-435B-8715-4D72C8018788}" type="presOf" srcId="{514457CD-2B2A-4BC0-9269-6AFB4399CC36}" destId="{CBCA7971-A9CF-48F6-8C82-A177BFB4D1A2}" srcOrd="0" destOrd="0" presId="urn:microsoft.com/office/officeart/2008/layout/RadialCluster"/>
    <dgm:cxn modelId="{F1C9A2B8-85CB-43F1-8ECF-5C9ABA1C5633}" type="presOf" srcId="{7FB470E5-BD04-4144-BEE5-F9D1B9CF86CF}" destId="{78C048FB-804D-4DD2-9FAF-971338B7411F}" srcOrd="0" destOrd="0" presId="urn:microsoft.com/office/officeart/2008/layout/RadialCluster"/>
    <dgm:cxn modelId="{DD5E8FA2-14D4-4E2E-92D0-5ED7FF0E8EF1}" srcId="{7FB470E5-BD04-4144-BEE5-F9D1B9CF86CF}" destId="{52FA6F33-796E-48E8-95CF-C5901105EC3E}" srcOrd="0" destOrd="0" parTransId="{C978E68B-FD05-4A60-9E4B-BAD593A3B647}" sibTransId="{3B78B38F-353C-4218-81BC-8E17367D1564}"/>
    <dgm:cxn modelId="{96443A03-0B05-48B1-8EF9-638FF1941159}" srcId="{52FA6F33-796E-48E8-95CF-C5901105EC3E}" destId="{514457CD-2B2A-4BC0-9269-6AFB4399CC36}" srcOrd="2" destOrd="0" parTransId="{0F124C8B-F9BC-4B4C-9A9A-E0848AAF9863}" sibTransId="{60657735-B703-4CBF-AD59-A2FFADE98A5F}"/>
    <dgm:cxn modelId="{0283ED56-F634-40CA-828B-B70DE232457B}" type="presOf" srcId="{73917AF1-02A7-4652-B9A4-75C347C80BAE}" destId="{0178C13A-714B-4D7C-A5DE-4FAEBF8A312E}" srcOrd="0" destOrd="0" presId="urn:microsoft.com/office/officeart/2008/layout/RadialCluster"/>
    <dgm:cxn modelId="{66CBAF8A-11B9-4270-A1DB-8450DD05DFA6}" type="presOf" srcId="{E8F8DE2A-0061-43C2-A158-1021CF7CD3B5}" destId="{B38DC4F0-8B51-48F4-AB60-A1673E048A0D}" srcOrd="0" destOrd="0" presId="urn:microsoft.com/office/officeart/2008/layout/RadialCluster"/>
    <dgm:cxn modelId="{71F51556-4489-4698-9923-B613EAF20244}" type="presParOf" srcId="{78C048FB-804D-4DD2-9FAF-971338B7411F}" destId="{B203E1E7-807A-49D0-AEDB-146783682E04}" srcOrd="0" destOrd="0" presId="urn:microsoft.com/office/officeart/2008/layout/RadialCluster"/>
    <dgm:cxn modelId="{DE4E25CE-C778-47D8-8778-C8A5C37133AD}" type="presParOf" srcId="{B203E1E7-807A-49D0-AEDB-146783682E04}" destId="{2A54F421-16E0-4013-ADB0-F7F3E929E8CC}" srcOrd="0" destOrd="0" presId="urn:microsoft.com/office/officeart/2008/layout/RadialCluster"/>
    <dgm:cxn modelId="{92922394-0B33-4C39-B2F7-7EE15D4EA293}" type="presParOf" srcId="{B203E1E7-807A-49D0-AEDB-146783682E04}" destId="{0178C13A-714B-4D7C-A5DE-4FAEBF8A312E}" srcOrd="1" destOrd="0" presId="urn:microsoft.com/office/officeart/2008/layout/RadialCluster"/>
    <dgm:cxn modelId="{E1525F71-8AFD-4FDB-A7CB-7AC40EE6DEC4}" type="presParOf" srcId="{B203E1E7-807A-49D0-AEDB-146783682E04}" destId="{C7F8F109-093A-4BDD-9DEE-969C66A3020F}" srcOrd="2" destOrd="0" presId="urn:microsoft.com/office/officeart/2008/layout/RadialCluster"/>
    <dgm:cxn modelId="{BB923645-C0A8-4116-987C-B3A7AEFD4651}" type="presParOf" srcId="{B203E1E7-807A-49D0-AEDB-146783682E04}" destId="{1CE5339D-9F05-42B3-A594-C2E442E1A392}" srcOrd="3" destOrd="0" presId="urn:microsoft.com/office/officeart/2008/layout/RadialCluster"/>
    <dgm:cxn modelId="{ED946E30-3516-4C87-8F7B-102AD9C37EDA}" type="presParOf" srcId="{B203E1E7-807A-49D0-AEDB-146783682E04}" destId="{B38DC4F0-8B51-48F4-AB60-A1673E048A0D}" srcOrd="4" destOrd="0" presId="urn:microsoft.com/office/officeart/2008/layout/RadialCluster"/>
    <dgm:cxn modelId="{32D166AF-74F2-4AAA-B57C-ED8B4604C4DA}" type="presParOf" srcId="{B203E1E7-807A-49D0-AEDB-146783682E04}" destId="{A477BFF5-8EA6-4851-9346-614B5C467C5B}" srcOrd="5" destOrd="0" presId="urn:microsoft.com/office/officeart/2008/layout/RadialCluster"/>
    <dgm:cxn modelId="{EE560413-0F26-4C8F-9E2D-D609B540BD93}" type="presParOf" srcId="{B203E1E7-807A-49D0-AEDB-146783682E04}" destId="{CBCA7971-A9CF-48F6-8C82-A177BFB4D1A2}" srcOrd="6" destOrd="0" presId="urn:microsoft.com/office/officeart/2008/layout/RadialCluster"/>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77E2E-C6CF-45B8-B09F-57C3BE58AB50}">
      <dsp:nvSpPr>
        <dsp:cNvPr id="0" name=""/>
        <dsp:cNvSpPr/>
      </dsp:nvSpPr>
      <dsp:spPr>
        <a:xfrm>
          <a:off x="5328402" y="1252372"/>
          <a:ext cx="8544254" cy="8544254"/>
        </a:xfrm>
        <a:prstGeom prst="blockArc">
          <a:avLst>
            <a:gd name="adj1" fmla="val 12600000"/>
            <a:gd name="adj2" fmla="val 16200000"/>
            <a:gd name="adj3" fmla="val 4537"/>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B5B4F81-0599-423F-9233-80F88C2A6C8D}">
      <dsp:nvSpPr>
        <dsp:cNvPr id="0" name=""/>
        <dsp:cNvSpPr/>
      </dsp:nvSpPr>
      <dsp:spPr>
        <a:xfrm>
          <a:off x="5328402" y="1252372"/>
          <a:ext cx="8544254" cy="8544254"/>
        </a:xfrm>
        <a:prstGeom prst="blockArc">
          <a:avLst>
            <a:gd name="adj1" fmla="val 9000000"/>
            <a:gd name="adj2" fmla="val 12600000"/>
            <a:gd name="adj3" fmla="val 4537"/>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73D202-6A60-40A0-9439-DF2373E50D2A}">
      <dsp:nvSpPr>
        <dsp:cNvPr id="0" name=""/>
        <dsp:cNvSpPr/>
      </dsp:nvSpPr>
      <dsp:spPr>
        <a:xfrm>
          <a:off x="5328402" y="1252372"/>
          <a:ext cx="8544254" cy="8544254"/>
        </a:xfrm>
        <a:prstGeom prst="blockArc">
          <a:avLst>
            <a:gd name="adj1" fmla="val 5400000"/>
            <a:gd name="adj2" fmla="val 9000000"/>
            <a:gd name="adj3" fmla="val 4537"/>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C156421-6EE5-494D-8719-0E0B1FAD986B}">
      <dsp:nvSpPr>
        <dsp:cNvPr id="0" name=""/>
        <dsp:cNvSpPr/>
      </dsp:nvSpPr>
      <dsp:spPr>
        <a:xfrm>
          <a:off x="5368922" y="1252569"/>
          <a:ext cx="8544254" cy="8544254"/>
        </a:xfrm>
        <a:prstGeom prst="blockArc">
          <a:avLst>
            <a:gd name="adj1" fmla="val 1799805"/>
            <a:gd name="adj2" fmla="val 5433364"/>
            <a:gd name="adj3" fmla="val 4537"/>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9190179-B6A4-4C78-B9CD-FB7DAB053368}">
      <dsp:nvSpPr>
        <dsp:cNvPr id="0" name=""/>
        <dsp:cNvSpPr/>
      </dsp:nvSpPr>
      <dsp:spPr>
        <a:xfrm>
          <a:off x="5348947" y="1287560"/>
          <a:ext cx="8544254" cy="8544254"/>
        </a:xfrm>
        <a:prstGeom prst="blockArc">
          <a:avLst>
            <a:gd name="adj1" fmla="val 19766450"/>
            <a:gd name="adj2" fmla="val 1766631"/>
            <a:gd name="adj3" fmla="val 4537"/>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00691BE-14C3-4842-9AFB-62313D9EE236}">
      <dsp:nvSpPr>
        <dsp:cNvPr id="0" name=""/>
        <dsp:cNvSpPr/>
      </dsp:nvSpPr>
      <dsp:spPr>
        <a:xfrm>
          <a:off x="5328402" y="1252372"/>
          <a:ext cx="8544254" cy="8544254"/>
        </a:xfrm>
        <a:prstGeom prst="blockArc">
          <a:avLst>
            <a:gd name="adj1" fmla="val 16200000"/>
            <a:gd name="adj2" fmla="val 19800000"/>
            <a:gd name="adj3" fmla="val 4537"/>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5CF5DCF-8106-4ECC-92AA-4C93EDE30BDA}">
      <dsp:nvSpPr>
        <dsp:cNvPr id="0" name=""/>
        <dsp:cNvSpPr/>
      </dsp:nvSpPr>
      <dsp:spPr>
        <a:xfrm>
          <a:off x="7436455" y="3601681"/>
          <a:ext cx="4328148" cy="384563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nb-NO" sz="4000" b="1" kern="1200" dirty="0" smtClean="0"/>
            <a:t>Innovasjons-</a:t>
          </a:r>
          <a:r>
            <a:rPr lang="nb-NO" sz="4000" b="1" u="sng" kern="1200" dirty="0" smtClean="0"/>
            <a:t>kultur</a:t>
          </a:r>
          <a:endParaRPr lang="nb-NO" sz="4000" b="1" u="sng" kern="1200" dirty="0"/>
        </a:p>
      </dsp:txBody>
      <dsp:txXfrm>
        <a:off x="8070298" y="4164861"/>
        <a:ext cx="3060462" cy="2719276"/>
      </dsp:txXfrm>
    </dsp:sp>
    <dsp:sp modelId="{18FDF07A-A6B2-430D-82ED-324A86AA40E7}">
      <dsp:nvSpPr>
        <dsp:cNvPr id="0" name=""/>
        <dsp:cNvSpPr/>
      </dsp:nvSpPr>
      <dsp:spPr>
        <a:xfrm>
          <a:off x="8254557" y="3309"/>
          <a:ext cx="2691945" cy="2691945"/>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b-NO" altLang="nb-NO" sz="2800" kern="1200" dirty="0" smtClean="0"/>
            <a:t>1.</a:t>
          </a:r>
          <a:br>
            <a:rPr lang="nb-NO" altLang="nb-NO" sz="2800" kern="1200" dirty="0" smtClean="0"/>
          </a:br>
          <a:r>
            <a:rPr lang="nb-NO" altLang="nb-NO" sz="2800" kern="1200" dirty="0" smtClean="0"/>
            <a:t>Delings-arenaer</a:t>
          </a:r>
          <a:endParaRPr lang="nb-NO" sz="2800" kern="1200" dirty="0"/>
        </a:p>
      </dsp:txBody>
      <dsp:txXfrm>
        <a:off x="8648783" y="397535"/>
        <a:ext cx="1903493" cy="1903493"/>
      </dsp:txXfrm>
    </dsp:sp>
    <dsp:sp modelId="{60B2238E-4B4E-4CF4-9F6B-987A45941A78}">
      <dsp:nvSpPr>
        <dsp:cNvPr id="0" name=""/>
        <dsp:cNvSpPr/>
      </dsp:nvSpPr>
      <dsp:spPr>
        <a:xfrm>
          <a:off x="11870401" y="2090918"/>
          <a:ext cx="2691945" cy="2691945"/>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b-NO" altLang="nb-NO" sz="2800" kern="1200" dirty="0" smtClean="0"/>
            <a:t>2. Innovasjons-ledelse</a:t>
          </a:r>
          <a:endParaRPr lang="nb-NO" sz="2800" kern="1200" dirty="0"/>
        </a:p>
      </dsp:txBody>
      <dsp:txXfrm>
        <a:off x="12264627" y="2485144"/>
        <a:ext cx="1903493" cy="1903493"/>
      </dsp:txXfrm>
    </dsp:sp>
    <dsp:sp modelId="{41A9BE1B-1E9C-4845-B0AA-08ABA8D91815}">
      <dsp:nvSpPr>
        <dsp:cNvPr id="0" name=""/>
        <dsp:cNvSpPr/>
      </dsp:nvSpPr>
      <dsp:spPr>
        <a:xfrm>
          <a:off x="11879221" y="6331663"/>
          <a:ext cx="2755583" cy="256087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b-NO" altLang="nb-NO" sz="2800" kern="1200" dirty="0" smtClean="0"/>
            <a:t>3.</a:t>
          </a:r>
          <a:br>
            <a:rPr lang="nb-NO" altLang="nb-NO" sz="2800" kern="1200" dirty="0" smtClean="0"/>
          </a:br>
          <a:r>
            <a:rPr lang="nb-NO" altLang="nb-NO" sz="2800" kern="1200" dirty="0" smtClean="0"/>
            <a:t>Bruker- og innbygger-medvirkning </a:t>
          </a:r>
          <a:endParaRPr lang="nb-NO" sz="2800" kern="1200" dirty="0"/>
        </a:p>
      </dsp:txBody>
      <dsp:txXfrm>
        <a:off x="12282767" y="6706694"/>
        <a:ext cx="1948491" cy="1810812"/>
      </dsp:txXfrm>
    </dsp:sp>
    <dsp:sp modelId="{2D3BEAED-74AF-4443-9719-0829705BFF34}">
      <dsp:nvSpPr>
        <dsp:cNvPr id="0" name=""/>
        <dsp:cNvSpPr/>
      </dsp:nvSpPr>
      <dsp:spPr>
        <a:xfrm>
          <a:off x="8254557" y="8353744"/>
          <a:ext cx="2691945" cy="2691945"/>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b-NO" altLang="nb-NO" sz="2800" kern="1200" dirty="0" smtClean="0"/>
            <a:t>4.</a:t>
          </a:r>
          <a:br>
            <a:rPr lang="nb-NO" altLang="nb-NO" sz="2800" kern="1200" dirty="0" smtClean="0"/>
          </a:br>
          <a:r>
            <a:rPr lang="nb-NO" altLang="nb-NO" sz="2800" kern="1200" dirty="0" smtClean="0"/>
            <a:t>Innovasjons-verktøy</a:t>
          </a:r>
          <a:endParaRPr lang="nb-NO" sz="2800" kern="1200" dirty="0"/>
        </a:p>
      </dsp:txBody>
      <dsp:txXfrm>
        <a:off x="8648783" y="8747970"/>
        <a:ext cx="1903493" cy="1903493"/>
      </dsp:txXfrm>
    </dsp:sp>
    <dsp:sp modelId="{FBBB6600-2C72-40F8-98C3-930E6DB8AD6A}">
      <dsp:nvSpPr>
        <dsp:cNvPr id="0" name=""/>
        <dsp:cNvSpPr/>
      </dsp:nvSpPr>
      <dsp:spPr>
        <a:xfrm>
          <a:off x="4638713" y="6266135"/>
          <a:ext cx="2691945" cy="2691945"/>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b-NO" altLang="nb-NO" sz="2800" kern="1200" dirty="0" smtClean="0"/>
            <a:t>5.</a:t>
          </a:r>
          <a:br>
            <a:rPr lang="nb-NO" altLang="nb-NO" sz="2800" kern="1200" dirty="0" smtClean="0"/>
          </a:br>
          <a:r>
            <a:rPr lang="nb-NO" altLang="nb-NO" sz="2800" kern="1200" dirty="0" smtClean="0"/>
            <a:t>Måle/synlig-gjøre verdi</a:t>
          </a:r>
          <a:endParaRPr lang="nb-NO" sz="2800" kern="1200" dirty="0"/>
        </a:p>
      </dsp:txBody>
      <dsp:txXfrm>
        <a:off x="5032939" y="6660361"/>
        <a:ext cx="1903493" cy="1903493"/>
      </dsp:txXfrm>
    </dsp:sp>
    <dsp:sp modelId="{A7E1D891-E5DD-4674-AA95-E272F65F1D9F}">
      <dsp:nvSpPr>
        <dsp:cNvPr id="0" name=""/>
        <dsp:cNvSpPr/>
      </dsp:nvSpPr>
      <dsp:spPr>
        <a:xfrm>
          <a:off x="4638713" y="2090918"/>
          <a:ext cx="2691945" cy="2691945"/>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nb-NO" altLang="nb-NO" sz="2700" kern="1200" dirty="0" smtClean="0"/>
            <a:t>6.</a:t>
          </a:r>
          <a:br>
            <a:rPr lang="nb-NO" altLang="nb-NO" sz="2700" kern="1200" dirty="0" smtClean="0"/>
          </a:br>
          <a:r>
            <a:rPr lang="nb-NO" altLang="nb-NO" sz="2700" kern="1200" dirty="0" smtClean="0"/>
            <a:t>Konkretisere tiltak (forankring)  </a:t>
          </a:r>
          <a:endParaRPr lang="nb-NO" sz="2700" kern="1200" dirty="0"/>
        </a:p>
      </dsp:txBody>
      <dsp:txXfrm>
        <a:off x="5032939" y="2485144"/>
        <a:ext cx="1903493" cy="19034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4F421-16E0-4013-ADB0-F7F3E929E8CC}">
      <dsp:nvSpPr>
        <dsp:cNvPr id="0" name=""/>
        <dsp:cNvSpPr/>
      </dsp:nvSpPr>
      <dsp:spPr>
        <a:xfrm>
          <a:off x="3301392" y="53921"/>
          <a:ext cx="5175551" cy="1586372"/>
        </a:xfrm>
        <a:prstGeom prst="roundRect">
          <a:avLst/>
        </a:prstGeom>
        <a:solidFill>
          <a:srgbClr val="9BAE92"/>
        </a:solidFill>
        <a:ln w="38100" cap="flat" cmpd="sng" algn="ctr">
          <a:solidFill>
            <a:schemeClr val="bg2">
              <a:lumMod val="50000"/>
            </a:schemeClr>
          </a:solidFill>
          <a:prstDash val="lg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624889" rtl="0" eaLnBrk="1" latinLnBrk="0" hangingPunct="1">
            <a:lnSpc>
              <a:spcPct val="100000"/>
            </a:lnSpc>
            <a:spcBef>
              <a:spcPct val="0"/>
            </a:spcBef>
            <a:spcAft>
              <a:spcPct val="35000"/>
            </a:spcAft>
            <a:buFontTx/>
            <a:buNone/>
          </a:pPr>
          <a:r>
            <a:rPr lang="nb-NO" sz="4800" kern="1200" dirty="0" smtClean="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rPr>
            <a:t>Forsknings- og innovasjonsfond</a:t>
          </a:r>
          <a:endParaRPr lang="nb-NO" sz="4800" kern="1200" dirty="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endParaRPr>
        </a:p>
      </dsp:txBody>
      <dsp:txXfrm>
        <a:off x="3378832" y="131361"/>
        <a:ext cx="5020671" cy="1431492"/>
      </dsp:txXfrm>
    </dsp:sp>
    <dsp:sp modelId="{0178C13A-714B-4D7C-A5DE-4FAEBF8A312E}">
      <dsp:nvSpPr>
        <dsp:cNvPr id="0" name=""/>
        <dsp:cNvSpPr/>
      </dsp:nvSpPr>
      <dsp:spPr>
        <a:xfrm rot="5358897">
          <a:off x="5321013" y="2224881"/>
          <a:ext cx="1169258" cy="0"/>
        </a:xfrm>
        <a:custGeom>
          <a:avLst/>
          <a:gdLst/>
          <a:ahLst/>
          <a:cxnLst/>
          <a:rect l="0" t="0" r="0" b="0"/>
          <a:pathLst>
            <a:path>
              <a:moveTo>
                <a:pt x="0" y="0"/>
              </a:moveTo>
              <a:lnTo>
                <a:pt x="1169258" y="0"/>
              </a:lnTo>
            </a:path>
          </a:pathLst>
        </a:custGeom>
        <a:noFill/>
        <a:ln w="38100" cap="flat" cmpd="sng" algn="ctr">
          <a:solidFill>
            <a:schemeClr val="bg2">
              <a:lumMod val="50000"/>
            </a:schemeClr>
          </a:solidFill>
          <a:prstDash val="lgDash"/>
          <a:miter lim="800000"/>
        </a:ln>
        <a:effectLst/>
      </dsp:spPr>
      <dsp:style>
        <a:lnRef idx="2">
          <a:scrgbClr r="0" g="0" b="0"/>
        </a:lnRef>
        <a:fillRef idx="0">
          <a:scrgbClr r="0" g="0" b="0"/>
        </a:fillRef>
        <a:effectRef idx="0">
          <a:scrgbClr r="0" g="0" b="0"/>
        </a:effectRef>
        <a:fontRef idx="minor"/>
      </dsp:style>
    </dsp:sp>
    <dsp:sp modelId="{C7F8F109-093A-4BDD-9DEE-969C66A3020F}">
      <dsp:nvSpPr>
        <dsp:cNvPr id="0" name=""/>
        <dsp:cNvSpPr/>
      </dsp:nvSpPr>
      <dsp:spPr>
        <a:xfrm>
          <a:off x="4812033" y="2809469"/>
          <a:ext cx="2210883" cy="809930"/>
        </a:xfrm>
        <a:prstGeom prst="roundRect">
          <a:avLst/>
        </a:prstGeom>
        <a:solidFill>
          <a:srgbClr val="9BAE92"/>
        </a:solidFill>
        <a:ln w="38100" cap="flat" cmpd="sng" algn="ctr">
          <a:solidFill>
            <a:schemeClr val="bg2">
              <a:lumMod val="50000"/>
            </a:schemeClr>
          </a:solidFill>
          <a:prstDash val="lg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624889" rtl="0" eaLnBrk="1" latinLnBrk="0" hangingPunct="1">
            <a:lnSpc>
              <a:spcPct val="100000"/>
            </a:lnSpc>
            <a:spcBef>
              <a:spcPct val="0"/>
            </a:spcBef>
            <a:spcAft>
              <a:spcPct val="35000"/>
            </a:spcAft>
            <a:buFontTx/>
            <a:buNone/>
          </a:pPr>
          <a:r>
            <a:rPr lang="nb-NO" sz="2000" kern="1200" dirty="0" smtClean="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rPr>
            <a:t>Interne innovasjonsmidler</a:t>
          </a:r>
          <a:endParaRPr lang="nb-NO" sz="2000" kern="1200" dirty="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endParaRPr>
        </a:p>
      </dsp:txBody>
      <dsp:txXfrm>
        <a:off x="4851571" y="2849007"/>
        <a:ext cx="2131807" cy="730854"/>
      </dsp:txXfrm>
    </dsp:sp>
    <dsp:sp modelId="{1CE5339D-9F05-42B3-A594-C2E442E1A392}">
      <dsp:nvSpPr>
        <dsp:cNvPr id="0" name=""/>
        <dsp:cNvSpPr/>
      </dsp:nvSpPr>
      <dsp:spPr>
        <a:xfrm rot="1613019">
          <a:off x="7304985" y="2262645"/>
          <a:ext cx="2752671" cy="0"/>
        </a:xfrm>
        <a:custGeom>
          <a:avLst/>
          <a:gdLst/>
          <a:ahLst/>
          <a:cxnLst/>
          <a:rect l="0" t="0" r="0" b="0"/>
          <a:pathLst>
            <a:path>
              <a:moveTo>
                <a:pt x="0" y="0"/>
              </a:moveTo>
              <a:lnTo>
                <a:pt x="2752671" y="0"/>
              </a:lnTo>
            </a:path>
          </a:pathLst>
        </a:custGeom>
        <a:noFill/>
        <a:ln w="38100" cap="flat" cmpd="sng" algn="ctr">
          <a:solidFill>
            <a:schemeClr val="bg2">
              <a:lumMod val="50000"/>
            </a:schemeClr>
          </a:solidFill>
          <a:prstDash val="lgDash"/>
          <a:miter lim="800000"/>
        </a:ln>
        <a:effectLst/>
      </dsp:spPr>
      <dsp:style>
        <a:lnRef idx="2">
          <a:scrgbClr r="0" g="0" b="0"/>
        </a:lnRef>
        <a:fillRef idx="0">
          <a:scrgbClr r="0" g="0" b="0"/>
        </a:fillRef>
        <a:effectRef idx="0">
          <a:scrgbClr r="0" g="0" b="0"/>
        </a:effectRef>
        <a:fontRef idx="minor"/>
      </dsp:style>
    </dsp:sp>
    <dsp:sp modelId="{B38DC4F0-8B51-48F4-AB60-A1673E048A0D}">
      <dsp:nvSpPr>
        <dsp:cNvPr id="0" name=""/>
        <dsp:cNvSpPr/>
      </dsp:nvSpPr>
      <dsp:spPr>
        <a:xfrm>
          <a:off x="9672206" y="2884997"/>
          <a:ext cx="2021244" cy="784705"/>
        </a:xfrm>
        <a:prstGeom prst="roundRect">
          <a:avLst/>
        </a:prstGeom>
        <a:solidFill>
          <a:srgbClr val="9BAE92"/>
        </a:solidFill>
        <a:ln w="38100" cap="flat" cmpd="sng" algn="ctr">
          <a:solidFill>
            <a:schemeClr val="bg2">
              <a:lumMod val="50000"/>
            </a:schemeClr>
          </a:solidFill>
          <a:prstDash val="lg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624889" rtl="0" eaLnBrk="1" latinLnBrk="0" hangingPunct="1">
            <a:lnSpc>
              <a:spcPct val="100000"/>
            </a:lnSpc>
            <a:spcBef>
              <a:spcPct val="0"/>
            </a:spcBef>
            <a:spcAft>
              <a:spcPct val="35000"/>
            </a:spcAft>
            <a:buFontTx/>
            <a:buNone/>
          </a:pPr>
          <a:r>
            <a:rPr lang="nb-NO" sz="2000" kern="1200" dirty="0" smtClean="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rPr>
            <a:t>Forskningsmidler</a:t>
          </a:r>
          <a:endParaRPr lang="nb-NO" sz="2000" kern="1200" dirty="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endParaRPr>
        </a:p>
      </dsp:txBody>
      <dsp:txXfrm>
        <a:off x="9710512" y="2923303"/>
        <a:ext cx="1944632" cy="708093"/>
      </dsp:txXfrm>
    </dsp:sp>
    <dsp:sp modelId="{A477BFF5-8EA6-4851-9346-614B5C467C5B}">
      <dsp:nvSpPr>
        <dsp:cNvPr id="0" name=""/>
        <dsp:cNvSpPr/>
      </dsp:nvSpPr>
      <dsp:spPr>
        <a:xfrm rot="9224328">
          <a:off x="1548455" y="2277841"/>
          <a:ext cx="2881804" cy="0"/>
        </a:xfrm>
        <a:custGeom>
          <a:avLst/>
          <a:gdLst/>
          <a:ahLst/>
          <a:cxnLst/>
          <a:rect l="0" t="0" r="0" b="0"/>
          <a:pathLst>
            <a:path>
              <a:moveTo>
                <a:pt x="0" y="0"/>
              </a:moveTo>
              <a:lnTo>
                <a:pt x="2881804" y="0"/>
              </a:lnTo>
            </a:path>
          </a:pathLst>
        </a:custGeom>
        <a:noFill/>
        <a:ln w="38100" cap="flat" cmpd="sng" algn="ctr">
          <a:solidFill>
            <a:schemeClr val="bg2">
              <a:lumMod val="50000"/>
            </a:schemeClr>
          </a:solidFill>
          <a:prstDash val="lgDash"/>
          <a:miter lim="800000"/>
        </a:ln>
        <a:effectLst/>
      </dsp:spPr>
      <dsp:style>
        <a:lnRef idx="2">
          <a:scrgbClr r="0" g="0" b="0"/>
        </a:lnRef>
        <a:fillRef idx="0">
          <a:scrgbClr r="0" g="0" b="0"/>
        </a:fillRef>
        <a:effectRef idx="0">
          <a:scrgbClr r="0" g="0" b="0"/>
        </a:effectRef>
        <a:fontRef idx="minor"/>
      </dsp:style>
    </dsp:sp>
    <dsp:sp modelId="{CBCA7971-A9CF-48F6-8C82-A177BFB4D1A2}">
      <dsp:nvSpPr>
        <dsp:cNvPr id="0" name=""/>
        <dsp:cNvSpPr/>
      </dsp:nvSpPr>
      <dsp:spPr>
        <a:xfrm>
          <a:off x="0" y="2915388"/>
          <a:ext cx="1982650" cy="696517"/>
        </a:xfrm>
        <a:prstGeom prst="roundRect">
          <a:avLst/>
        </a:prstGeom>
        <a:solidFill>
          <a:srgbClr val="9BAE92"/>
        </a:solidFill>
        <a:ln w="38100" cap="flat" cmpd="sng" algn="ctr">
          <a:solidFill>
            <a:schemeClr val="bg2">
              <a:lumMod val="50000"/>
            </a:schemeClr>
          </a:solidFill>
          <a:prstDash val="lg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624889" rtl="0" eaLnBrk="1" latinLnBrk="0" hangingPunct="1">
            <a:lnSpc>
              <a:spcPct val="100000"/>
            </a:lnSpc>
            <a:spcBef>
              <a:spcPct val="0"/>
            </a:spcBef>
            <a:spcAft>
              <a:spcPct val="35000"/>
            </a:spcAft>
            <a:buFontTx/>
            <a:buNone/>
          </a:pPr>
          <a:r>
            <a:rPr lang="nb-NO" sz="2000" kern="1200" dirty="0" smtClean="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rPr>
            <a:t>Sosiale entreprenører</a:t>
          </a:r>
          <a:endParaRPr lang="nb-NO" sz="2000" kern="1200" dirty="0">
            <a:ln w="0"/>
            <a:solidFill>
              <a:schemeClr val="accent3">
                <a:lumMod val="20000"/>
                <a:lumOff val="80000"/>
              </a:schemeClr>
            </a:solidFill>
            <a:effectLst>
              <a:outerShdw blurRad="38100" dist="38100" dir="2700000" algn="tl">
                <a:srgbClr val="000000">
                  <a:alpha val="43137"/>
                </a:srgbClr>
              </a:outerShdw>
            </a:effectLst>
            <a:latin typeface="+mj-lt"/>
            <a:ea typeface="+mn-ea"/>
            <a:cs typeface="+mn-cs"/>
          </a:endParaRPr>
        </a:p>
      </dsp:txBody>
      <dsp:txXfrm>
        <a:off x="34001" y="2949389"/>
        <a:ext cx="1914648" cy="62851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B8353-70F9-4405-A013-4A9655B7521B}" type="datetimeFigureOut">
              <a:rPr lang="nb-NO" smtClean="0"/>
              <a:t>24.08.2018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F664B-B48E-47F7-90E7-73643A060515}" type="slidenum">
              <a:rPr lang="nb-NO" smtClean="0"/>
              <a:t>‹#›</a:t>
            </a:fld>
            <a:endParaRPr lang="nb-NO"/>
          </a:p>
        </p:txBody>
      </p:sp>
    </p:spTree>
    <p:extLst>
      <p:ext uri="{BB962C8B-B14F-4D97-AF65-F5344CB8AC3E}">
        <p14:creationId xmlns:p14="http://schemas.microsoft.com/office/powerpoint/2010/main" val="3890040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anketanken.no/innovasjon-i-demensomsorge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tanketanken.no/okt-samarbeid-og-bedre-losninger-med-nytt-innovasjonsfon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fld id="{9ACFB641-FA7E-41AC-9055-DA8EC08925A0}" type="slidenum">
              <a:rPr lang="nb-NO" smtClean="0"/>
              <a:t>1</a:t>
            </a:fld>
            <a:endParaRPr lang="nb-NO"/>
          </a:p>
        </p:txBody>
      </p:sp>
    </p:spTree>
    <p:extLst>
      <p:ext uri="{BB962C8B-B14F-4D97-AF65-F5344CB8AC3E}">
        <p14:creationId xmlns:p14="http://schemas.microsoft.com/office/powerpoint/2010/main" val="4128443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nSpc>
                <a:spcPct val="105000"/>
              </a:lnSpc>
              <a:spcAft>
                <a:spcPts val="0"/>
              </a:spcAft>
              <a:buNone/>
            </a:pPr>
            <a:r>
              <a:rPr lang="nb-NO" sz="1200" b="1" dirty="0" smtClean="0">
                <a:solidFill>
                  <a:schemeClr val="accent2">
                    <a:lumMod val="50000"/>
                  </a:schemeClr>
                </a:solidFill>
                <a:latin typeface="+mn-lt"/>
                <a:ea typeface="Times New Roman"/>
                <a:cs typeface="Times New Roman"/>
              </a:rPr>
              <a:t>Bakgrunn:</a:t>
            </a:r>
            <a:r>
              <a:rPr lang="nb-NO" sz="1200" dirty="0" smtClean="0">
                <a:solidFill>
                  <a:schemeClr val="accent2">
                    <a:lumMod val="50000"/>
                  </a:schemeClr>
                </a:solidFill>
                <a:latin typeface="+mn-lt"/>
                <a:ea typeface="Times New Roman"/>
                <a:cs typeface="Times New Roman"/>
              </a:rPr>
              <a:t> Bærum kommune er omgitt av kompetente innbyggere, aktører fra næringsliv, utdannings- og forskningsinstitusjoner, og andre som kan bidra til å løse kommunens utfordringer. Kommunen må innta en proaktiv rolle for å utvikle morgendagens løsninger. Endrings- og innovasjonsprosesser i Bærum må involvere eksterne aktører slik at det blir god sirkulasjon av kunnskap og praksis. Samspill med eksterne aktører gjennom innovative anskaffelses-prosesser og samarbeid med forskningsmiljøer og sosiale entreprenører er eksempler på dette. </a:t>
            </a:r>
            <a:endParaRPr lang="nb-NO" sz="1200" dirty="0" smtClean="0">
              <a:solidFill>
                <a:schemeClr val="accent2">
                  <a:lumMod val="50000"/>
                </a:schemeClr>
              </a:solidFill>
              <a:latin typeface="+mn-lt"/>
              <a:ea typeface="Calibri"/>
              <a:cs typeface="Times New Roman"/>
            </a:endParaRPr>
          </a:p>
          <a:p>
            <a:endParaRPr lang="nb-NO" dirty="0"/>
          </a:p>
        </p:txBody>
      </p:sp>
      <p:sp>
        <p:nvSpPr>
          <p:cNvPr id="4" name="Plassholder for lysbildenummer 3"/>
          <p:cNvSpPr>
            <a:spLocks noGrp="1"/>
          </p:cNvSpPr>
          <p:nvPr>
            <p:ph type="sldNum" sz="quarter" idx="10"/>
          </p:nvPr>
        </p:nvSpPr>
        <p:spPr/>
        <p:txBody>
          <a:bodyPr/>
          <a:lstStyle/>
          <a:p>
            <a:fld id="{EE07DEC1-BD85-4BE9-8B08-2CA195582202}" type="slidenum">
              <a:rPr lang="nb-NO" smtClean="0"/>
              <a:t>10</a:t>
            </a:fld>
            <a:endParaRPr lang="nb-NO"/>
          </a:p>
        </p:txBody>
      </p:sp>
    </p:spTree>
    <p:extLst>
      <p:ext uri="{BB962C8B-B14F-4D97-AF65-F5344CB8AC3E}">
        <p14:creationId xmlns:p14="http://schemas.microsoft.com/office/powerpoint/2010/main" val="4081722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nSpc>
                <a:spcPct val="134000"/>
              </a:lnSpc>
              <a:spcAft>
                <a:spcPts val="0"/>
              </a:spcAft>
              <a:buNone/>
            </a:pPr>
            <a:r>
              <a:rPr lang="nb-NO" sz="9600" b="1" dirty="0" smtClean="0">
                <a:solidFill>
                  <a:srgbClr val="000000"/>
                </a:solidFill>
                <a:ea typeface="Times New Roman"/>
                <a:cs typeface="Times New Roman"/>
              </a:rPr>
              <a:t>Bakgrunn:</a:t>
            </a:r>
            <a:r>
              <a:rPr lang="nb-NO" sz="9600" dirty="0" smtClean="0">
                <a:solidFill>
                  <a:srgbClr val="000000"/>
                </a:solidFill>
                <a:ea typeface="Times New Roman"/>
                <a:cs typeface="Times New Roman"/>
              </a:rPr>
              <a:t> En innovasjon er noe nytt (for kommunen/sektor/ tjenestested), som er nyttig og som nyttiggjøres. Bærum kommune er dyktige på å skape det nye og vurdere hvorvidt det er nyttig. Det har vist seg vanskelig å nyttiggjøre det nye - å ta ut de positive effektene slik som å frigjøre økonomiske ressurser og øke kvaliteten for brukerne. Kommunen må bli bedre på å realisere slike gevinster, for eksempel gjennom å jobbe på nye måter ved innføring av nye løsninger.</a:t>
            </a:r>
            <a:r>
              <a:rPr lang="nb-NO" sz="9600" dirty="0" smtClean="0">
                <a:solidFill>
                  <a:srgbClr val="A6A6A6"/>
                </a:solidFill>
                <a:ea typeface="Times New Roman"/>
                <a:cs typeface="Times New Roman"/>
              </a:rPr>
              <a:t> </a:t>
            </a:r>
            <a:endParaRPr lang="nb-NO" sz="9600" dirty="0" smtClean="0">
              <a:ea typeface="Calibri"/>
              <a:cs typeface="Times New Roman"/>
            </a:endParaRPr>
          </a:p>
          <a:p>
            <a:pPr marL="0" indent="0">
              <a:lnSpc>
                <a:spcPct val="134000"/>
              </a:lnSpc>
              <a:spcAft>
                <a:spcPts val="0"/>
              </a:spcAft>
              <a:buNone/>
            </a:pPr>
            <a:r>
              <a:rPr lang="nb-NO" sz="9600" b="1" dirty="0" smtClean="0">
                <a:solidFill>
                  <a:srgbClr val="000000"/>
                </a:solidFill>
                <a:ea typeface="Times New Roman"/>
                <a:cs typeface="Times New Roman"/>
              </a:rPr>
              <a:t> </a:t>
            </a:r>
            <a:endParaRPr lang="nb-NO" sz="9600" dirty="0" smtClean="0">
              <a:ea typeface="Calibri"/>
              <a:cs typeface="Times New Roman"/>
            </a:endParaRPr>
          </a:p>
          <a:p>
            <a:endParaRPr lang="nb-NO" dirty="0"/>
          </a:p>
        </p:txBody>
      </p:sp>
      <p:sp>
        <p:nvSpPr>
          <p:cNvPr id="4" name="Plassholder for lysbildenummer 3"/>
          <p:cNvSpPr>
            <a:spLocks noGrp="1"/>
          </p:cNvSpPr>
          <p:nvPr>
            <p:ph type="sldNum" sz="quarter" idx="10"/>
          </p:nvPr>
        </p:nvSpPr>
        <p:spPr/>
        <p:txBody>
          <a:bodyPr/>
          <a:lstStyle/>
          <a:p>
            <a:fld id="{EE07DEC1-BD85-4BE9-8B08-2CA195582202}" type="slidenum">
              <a:rPr lang="nb-NO" smtClean="0"/>
              <a:t>11</a:t>
            </a:fld>
            <a:endParaRPr lang="nb-NO"/>
          </a:p>
        </p:txBody>
      </p:sp>
    </p:spTree>
    <p:extLst>
      <p:ext uri="{BB962C8B-B14F-4D97-AF65-F5344CB8AC3E}">
        <p14:creationId xmlns:p14="http://schemas.microsoft.com/office/powerpoint/2010/main" val="174375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Eksempler på sentralisert og desentralisert innovasjon i BK</a:t>
            </a:r>
            <a:endParaRPr lang="nb-NO" sz="1200" b="0" i="1" kern="1200" dirty="0" smtClean="0">
              <a:solidFill>
                <a:schemeClr val="tx1"/>
              </a:solidFill>
              <a:effectLst/>
              <a:latin typeface="+mn-lt"/>
              <a:ea typeface="+mn-ea"/>
              <a:cs typeface="+mn-cs"/>
            </a:endParaRPr>
          </a:p>
          <a:p>
            <a:endParaRPr lang="nb-NO" sz="1200" b="0" i="1" kern="1200" dirty="0" smtClean="0">
              <a:solidFill>
                <a:schemeClr val="tx1"/>
              </a:solidFill>
              <a:effectLst/>
              <a:latin typeface="+mn-lt"/>
              <a:ea typeface="+mn-ea"/>
              <a:cs typeface="+mn-cs"/>
            </a:endParaRPr>
          </a:p>
          <a:p>
            <a:r>
              <a:rPr lang="nb-NO" sz="1200" b="1" i="0" kern="1200" dirty="0" smtClean="0">
                <a:solidFill>
                  <a:schemeClr val="tx1"/>
                </a:solidFill>
                <a:effectLst/>
                <a:latin typeface="+mn-lt"/>
                <a:ea typeface="+mn-ea"/>
                <a:cs typeface="+mn-cs"/>
              </a:rPr>
              <a:t>Sentralisert: Globale Bærum og </a:t>
            </a:r>
            <a:r>
              <a:rPr lang="nb-NO" sz="1200" b="1" i="0" kern="1200" dirty="0" err="1" smtClean="0">
                <a:solidFill>
                  <a:schemeClr val="tx1"/>
                </a:solidFill>
                <a:effectLst/>
                <a:latin typeface="+mn-lt"/>
                <a:ea typeface="+mn-ea"/>
                <a:cs typeface="+mn-cs"/>
              </a:rPr>
              <a:t>Carpe</a:t>
            </a:r>
            <a:r>
              <a:rPr lang="nb-NO" sz="1200" b="1" i="0" kern="1200" baseline="0" dirty="0" smtClean="0">
                <a:solidFill>
                  <a:schemeClr val="tx1"/>
                </a:solidFill>
                <a:effectLst/>
                <a:latin typeface="+mn-lt"/>
                <a:ea typeface="+mn-ea"/>
                <a:cs typeface="+mn-cs"/>
              </a:rPr>
              <a:t> Diem</a:t>
            </a:r>
          </a:p>
          <a:p>
            <a:endParaRPr lang="nb-NO" sz="1200" b="1" i="0" kern="1200" baseline="0" dirty="0" smtClean="0">
              <a:solidFill>
                <a:schemeClr val="tx1"/>
              </a:solidFill>
              <a:effectLst/>
              <a:latin typeface="+mn-lt"/>
              <a:ea typeface="+mn-ea"/>
              <a:cs typeface="+mn-cs"/>
            </a:endParaRPr>
          </a:p>
          <a:p>
            <a:r>
              <a:rPr lang="nb-NO" sz="1200" b="1" i="0" kern="1200" baseline="0" dirty="0" smtClean="0">
                <a:solidFill>
                  <a:schemeClr val="tx1"/>
                </a:solidFill>
                <a:effectLst/>
                <a:latin typeface="+mn-lt"/>
                <a:ea typeface="+mn-ea"/>
                <a:cs typeface="+mn-cs"/>
              </a:rPr>
              <a:t>Desentralisert: </a:t>
            </a:r>
            <a:r>
              <a:rPr lang="nb-NO" sz="1200" b="1" i="0" kern="1200" baseline="0" dirty="0" err="1" smtClean="0">
                <a:solidFill>
                  <a:schemeClr val="tx1"/>
                </a:solidFill>
                <a:effectLst/>
                <a:latin typeface="+mn-lt"/>
                <a:ea typeface="+mn-ea"/>
                <a:cs typeface="+mn-cs"/>
              </a:rPr>
              <a:t>Eikelia</a:t>
            </a:r>
            <a:r>
              <a:rPr lang="nb-NO" sz="1200" b="1" i="0" kern="1200" baseline="0" dirty="0" smtClean="0">
                <a:solidFill>
                  <a:schemeClr val="tx1"/>
                </a:solidFill>
                <a:effectLst/>
                <a:latin typeface="+mn-lt"/>
                <a:ea typeface="+mn-ea"/>
                <a:cs typeface="+mn-cs"/>
              </a:rPr>
              <a:t>-messen og Spillhuset</a:t>
            </a:r>
          </a:p>
          <a:p>
            <a:endParaRPr lang="nb-NO" sz="1200" b="0" i="1" kern="1200" dirty="0" smtClean="0">
              <a:solidFill>
                <a:schemeClr val="tx1"/>
              </a:solidFill>
              <a:effectLst/>
              <a:latin typeface="+mn-lt"/>
              <a:ea typeface="+mn-ea"/>
              <a:cs typeface="+mn-cs"/>
            </a:endParaRPr>
          </a:p>
          <a:p>
            <a:r>
              <a:rPr lang="nb-NO" sz="1200" b="0" i="1" kern="1200" dirty="0" smtClean="0">
                <a:solidFill>
                  <a:schemeClr val="tx1"/>
                </a:solidFill>
                <a:effectLst/>
                <a:latin typeface="+mn-lt"/>
                <a:ea typeface="+mn-ea"/>
                <a:cs typeface="+mn-cs"/>
              </a:rPr>
              <a:t>I Bærum bor det 140 nasjonaliteter. Hvordan kan næringslivet dra nytte av dette og bidra til å få innvandrere og flyktninger ut i arbeidslivet samtidig som de får dekket sine egne behov for kolleger og kompetanse? </a:t>
            </a:r>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Røde Kors inviterte til felles innsats</a:t>
            </a:r>
            <a:r>
              <a:rPr lang="nb-NO" sz="1200" b="0" i="0" kern="1200" baseline="0" dirty="0" smtClean="0">
                <a:solidFill>
                  <a:schemeClr val="tx1"/>
                </a:solidFill>
                <a:effectLst/>
                <a:latin typeface="+mn-lt"/>
                <a:ea typeface="+mn-ea"/>
                <a:cs typeface="+mn-cs"/>
              </a:rPr>
              <a:t> og s</a:t>
            </a:r>
            <a:r>
              <a:rPr lang="nb-NO" sz="1200" b="0" i="0" kern="1200" dirty="0" smtClean="0">
                <a:solidFill>
                  <a:schemeClr val="tx1"/>
                </a:solidFill>
                <a:effectLst/>
                <a:latin typeface="+mn-lt"/>
                <a:ea typeface="+mn-ea"/>
                <a:cs typeface="+mn-cs"/>
              </a:rPr>
              <a:t>ammen med Bærum Næringsråd, NAV, Bærum kommune, entreprenøren «Gammel nok» og bedriftene </a:t>
            </a:r>
            <a:r>
              <a:rPr lang="nb-NO" sz="1200" b="0" i="0" kern="1200" dirty="0" err="1" smtClean="0">
                <a:solidFill>
                  <a:schemeClr val="tx1"/>
                </a:solidFill>
                <a:effectLst/>
                <a:latin typeface="+mn-lt"/>
                <a:ea typeface="+mn-ea"/>
                <a:cs typeface="+mn-cs"/>
              </a:rPr>
              <a:t>Aleris</a:t>
            </a:r>
            <a:r>
              <a:rPr lang="nb-NO" sz="1200" b="0" i="0" kern="1200" dirty="0" smtClean="0">
                <a:solidFill>
                  <a:schemeClr val="tx1"/>
                </a:solidFill>
                <a:effectLst/>
                <a:latin typeface="+mn-lt"/>
                <a:ea typeface="+mn-ea"/>
                <a:cs typeface="+mn-cs"/>
              </a:rPr>
              <a:t> Omsorg og Helse og REMA 1000 etablerte de en arbeidsgruppe som dannet grunnlaget for Globale Bærum tidligere i år.</a:t>
            </a:r>
          </a:p>
          <a:p>
            <a:r>
              <a:rPr lang="nb-NO" sz="1200" b="0" i="0" kern="1200" dirty="0" smtClean="0">
                <a:solidFill>
                  <a:schemeClr val="tx1"/>
                </a:solidFill>
                <a:effectLst/>
                <a:latin typeface="+mn-lt"/>
                <a:ea typeface="+mn-ea"/>
                <a:cs typeface="+mn-cs"/>
              </a:rPr>
              <a:t>Globale Bærum drives av og med næringslivet.  For å få til en god kobling mellom bedrifter og innvandrere og flykninger er det viktig med støttespillere og samarbeidsparter. Globale Bærum arbeider med å ansette prosjektleder og har allerede en bredt sammensatt styringsgruppe.</a:t>
            </a:r>
          </a:p>
          <a:p>
            <a:r>
              <a:rPr lang="nb-NO" sz="1200" b="0" i="0" kern="1200" dirty="0" smtClean="0">
                <a:solidFill>
                  <a:schemeClr val="tx1"/>
                </a:solidFill>
                <a:effectLst/>
                <a:latin typeface="+mn-lt"/>
                <a:ea typeface="+mn-ea"/>
                <a:cs typeface="+mn-cs"/>
              </a:rPr>
              <a:t>Ideen er å koble innvandrere til behov bedriftene har og å få dem ansatt i ordinære jobber. Målet er å få 1000 innvandrere ut i jobb i løpet av tre år. </a:t>
            </a:r>
            <a:r>
              <a:rPr lang="nb-NO" dirty="0" smtClean="0"/>
              <a:t>152 innvandrere har fått jobb i løpet av de første fire månedene. </a:t>
            </a:r>
            <a:r>
              <a:rPr lang="nb-NO" sz="1200" b="0" i="0" kern="1200" dirty="0" smtClean="0">
                <a:solidFill>
                  <a:schemeClr val="tx1"/>
                </a:solidFill>
                <a:effectLst/>
                <a:latin typeface="+mn-lt"/>
                <a:ea typeface="+mn-ea"/>
                <a:cs typeface="+mn-cs"/>
              </a:rPr>
              <a:t>Kandidatene har vært i alle aldre av mange nasjonaliteter og med varierende utdannelsesnivå.</a:t>
            </a:r>
          </a:p>
          <a:p>
            <a:r>
              <a:rPr lang="nb-NO" sz="1200" b="0" i="0" kern="1200" dirty="0" smtClean="0">
                <a:solidFill>
                  <a:schemeClr val="tx1"/>
                </a:solidFill>
                <a:effectLst/>
                <a:latin typeface="+mn-lt"/>
                <a:ea typeface="+mn-ea"/>
                <a:cs typeface="+mn-cs"/>
              </a:rPr>
              <a:t>Kommunen ved NAV er blant de som bidrar med kandidater og er viktig i koblingen mellom bedrift og kandidat.   For nyankomne flykninger og innvandrere med språkproblemer kan det være uoversiktlig å finne frem i ulike støtteordninger og hjelpemuligheter. Det er enda vanskeligere å finne aktuelle bedrifter med jobbmuligheter. Globale Bærum skal bygge bro mellom innvandrerne og jobbene.</a:t>
            </a:r>
          </a:p>
          <a:p>
            <a:r>
              <a:rPr lang="nb-NO" sz="1200" b="0" i="0" kern="1200" dirty="0" err="1" smtClean="0">
                <a:solidFill>
                  <a:schemeClr val="tx1"/>
                </a:solidFill>
                <a:effectLst/>
                <a:latin typeface="+mn-lt"/>
                <a:ea typeface="+mn-ea"/>
                <a:cs typeface="+mn-cs"/>
              </a:rPr>
              <a:t>Aleris</a:t>
            </a:r>
            <a:r>
              <a:rPr lang="nb-NO" sz="1200" b="0" i="0" kern="1200" dirty="0" smtClean="0">
                <a:solidFill>
                  <a:schemeClr val="tx1"/>
                </a:solidFill>
                <a:effectLst/>
                <a:latin typeface="+mn-lt"/>
                <a:ea typeface="+mn-ea"/>
                <a:cs typeface="+mn-cs"/>
              </a:rPr>
              <a:t> og REMA 1000 er to virksomheter som har lang erfaring med å ansette innvandrere og som har sett gode resultater av dette. Innspill fra disse bedriftene var viktig da Globale Bærum ble stiftet. Interessen fra næringslivet forøvrig for å delta er stor.  Betingelsen for å delta i Globale Bærum er at man må ansette minst en innvandrer i ordinær jobb i egen bedrift. Først da får man bedriftens navn på Globale Bærums «</a:t>
            </a:r>
            <a:r>
              <a:rPr lang="nb-NO" sz="1200" b="0" i="0" kern="1200" dirty="0" err="1" smtClean="0">
                <a:solidFill>
                  <a:schemeClr val="tx1"/>
                </a:solidFill>
                <a:effectLst/>
                <a:latin typeface="+mn-lt"/>
                <a:ea typeface="+mn-ea"/>
                <a:cs typeface="+mn-cs"/>
              </a:rPr>
              <a:t>wall</a:t>
            </a:r>
            <a:r>
              <a:rPr lang="nb-NO" sz="1200" b="0" i="0" kern="1200" dirty="0" smtClean="0">
                <a:solidFill>
                  <a:schemeClr val="tx1"/>
                </a:solidFill>
                <a:effectLst/>
                <a:latin typeface="+mn-lt"/>
                <a:ea typeface="+mn-ea"/>
                <a:cs typeface="+mn-cs"/>
              </a:rPr>
              <a:t> </a:t>
            </a:r>
            <a:r>
              <a:rPr lang="nb-NO" sz="1200" b="0" i="0" kern="1200" dirty="0" err="1" smtClean="0">
                <a:solidFill>
                  <a:schemeClr val="tx1"/>
                </a:solidFill>
                <a:effectLst/>
                <a:latin typeface="+mn-lt"/>
                <a:ea typeface="+mn-ea"/>
                <a:cs typeface="+mn-cs"/>
              </a:rPr>
              <a:t>of</a:t>
            </a:r>
            <a:r>
              <a:rPr lang="nb-NO" sz="1200" b="0" i="0" kern="1200" dirty="0" smtClean="0">
                <a:solidFill>
                  <a:schemeClr val="tx1"/>
                </a:solidFill>
                <a:effectLst/>
                <a:latin typeface="+mn-lt"/>
                <a:ea typeface="+mn-ea"/>
                <a:cs typeface="+mn-cs"/>
              </a:rPr>
              <a:t> </a:t>
            </a:r>
            <a:r>
              <a:rPr lang="nb-NO" sz="1200" b="0" i="0" kern="1200" dirty="0" err="1" smtClean="0">
                <a:solidFill>
                  <a:schemeClr val="tx1"/>
                </a:solidFill>
                <a:effectLst/>
                <a:latin typeface="+mn-lt"/>
                <a:ea typeface="+mn-ea"/>
                <a:cs typeface="+mn-cs"/>
              </a:rPr>
              <a:t>fame</a:t>
            </a:r>
            <a:r>
              <a:rPr lang="nb-NO" sz="1200" b="0" i="0" kern="1200" dirty="0" smtClean="0">
                <a:solidFill>
                  <a:schemeClr val="tx1"/>
                </a:solidFill>
                <a:effectLst/>
                <a:latin typeface="+mn-lt"/>
                <a:ea typeface="+mn-ea"/>
                <a:cs typeface="+mn-cs"/>
              </a:rPr>
              <a:t>».</a:t>
            </a:r>
          </a:p>
          <a:p>
            <a:endParaRPr lang="nb-NO" sz="1200" b="0" i="0" kern="1200" dirty="0" smtClean="0">
              <a:solidFill>
                <a:schemeClr val="tx1"/>
              </a:solidFill>
              <a:effectLst/>
              <a:latin typeface="+mn-lt"/>
              <a:ea typeface="+mn-ea"/>
              <a:cs typeface="+mn-cs"/>
            </a:endParaRPr>
          </a:p>
          <a:p>
            <a:r>
              <a:rPr lang="nb-NO" sz="1200" b="0" i="0" kern="1200" dirty="0" err="1" smtClean="0">
                <a:solidFill>
                  <a:schemeClr val="tx1"/>
                </a:solidFill>
                <a:effectLst/>
                <a:latin typeface="+mn-lt"/>
                <a:ea typeface="+mn-ea"/>
                <a:cs typeface="+mn-cs"/>
              </a:rPr>
              <a:t>Carpe</a:t>
            </a:r>
            <a:r>
              <a:rPr lang="nb-NO" sz="1200" b="0" i="0" kern="1200" dirty="0" smtClean="0">
                <a:solidFill>
                  <a:schemeClr val="tx1"/>
                </a:solidFill>
                <a:effectLst/>
                <a:latin typeface="+mn-lt"/>
                <a:ea typeface="+mn-ea"/>
                <a:cs typeface="+mn-cs"/>
              </a:rPr>
              <a:t> </a:t>
            </a:r>
            <a:r>
              <a:rPr lang="nb-NO" sz="1200" b="0" i="0" kern="1200" dirty="0" err="1" smtClean="0">
                <a:solidFill>
                  <a:schemeClr val="tx1"/>
                </a:solidFill>
                <a:effectLst/>
                <a:latin typeface="+mn-lt"/>
                <a:ea typeface="+mn-ea"/>
                <a:cs typeface="+mn-cs"/>
              </a:rPr>
              <a:t>diem</a:t>
            </a:r>
            <a:r>
              <a:rPr lang="nb-NO" sz="1200" b="0" i="0" kern="1200" dirty="0" smtClean="0">
                <a:solidFill>
                  <a:schemeClr val="tx1"/>
                </a:solidFill>
                <a:effectLst/>
                <a:latin typeface="+mn-lt"/>
                <a:ea typeface="+mn-ea"/>
                <a:cs typeface="+mn-cs"/>
              </a:rPr>
              <a:t> demenslandsby:</a:t>
            </a:r>
          </a:p>
          <a:p>
            <a:r>
              <a:rPr lang="nb-NO" sz="1200" b="0" i="1" kern="1200" dirty="0" smtClean="0">
                <a:solidFill>
                  <a:schemeClr val="tx1"/>
                </a:solidFill>
                <a:effectLst/>
                <a:latin typeface="+mn-lt"/>
                <a:ea typeface="+mn-ea"/>
                <a:cs typeface="+mn-cs"/>
              </a:rPr>
              <a:t>Bærum kommune har over lengre tid arbeidet med utviklingen og etableringen av det som skal bli et godt og fremtidsrettet tilbud til eldre med demens. </a:t>
            </a:r>
            <a:r>
              <a:rPr lang="nb-NO" sz="1200" b="0" i="1" u="none" strike="noStrike" kern="1200" dirty="0" err="1" smtClean="0">
                <a:solidFill>
                  <a:schemeClr val="tx1"/>
                </a:solidFill>
                <a:effectLst/>
                <a:latin typeface="+mn-lt"/>
                <a:ea typeface="+mn-ea"/>
                <a:cs typeface="+mn-cs"/>
                <a:hlinkClick r:id="rId3"/>
              </a:rPr>
              <a:t>Carpe</a:t>
            </a:r>
            <a:r>
              <a:rPr lang="nb-NO" sz="1200" b="0" i="1" u="none" strike="noStrike" kern="1200" dirty="0" smtClean="0">
                <a:solidFill>
                  <a:schemeClr val="tx1"/>
                </a:solidFill>
                <a:effectLst/>
                <a:latin typeface="+mn-lt"/>
                <a:ea typeface="+mn-ea"/>
                <a:cs typeface="+mn-cs"/>
                <a:hlinkClick r:id="rId3"/>
              </a:rPr>
              <a:t> Diem demenslandsby</a:t>
            </a:r>
            <a:r>
              <a:rPr lang="nb-NO" sz="1200" b="0" i="1" kern="1200" dirty="0" smtClean="0">
                <a:solidFill>
                  <a:schemeClr val="tx1"/>
                </a:solidFill>
                <a:effectLst/>
                <a:latin typeface="+mn-lt"/>
                <a:ea typeface="+mn-ea"/>
                <a:cs typeface="+mn-cs"/>
              </a:rPr>
              <a:t> skal stå ferdig i 2020. Som en del av kommunens etablering av </a:t>
            </a:r>
            <a:r>
              <a:rPr lang="nb-NO" sz="1200" b="0" i="1" u="none" strike="noStrike" kern="1200" dirty="0" smtClean="0">
                <a:solidFill>
                  <a:schemeClr val="tx1"/>
                </a:solidFill>
                <a:effectLst/>
                <a:latin typeface="+mn-lt"/>
                <a:ea typeface="+mn-ea"/>
                <a:cs typeface="+mn-cs"/>
                <a:hlinkClick r:id="rId4"/>
              </a:rPr>
              <a:t>Forsknings- og innovasjonsfond</a:t>
            </a:r>
            <a:r>
              <a:rPr lang="nb-NO" sz="1200" b="0" i="1" kern="1200" dirty="0" smtClean="0">
                <a:solidFill>
                  <a:schemeClr val="tx1"/>
                </a:solidFill>
                <a:effectLst/>
                <a:latin typeface="+mn-lt"/>
                <a:ea typeface="+mn-ea"/>
                <a:cs typeface="+mn-cs"/>
              </a:rPr>
              <a:t>, ble det høsten 2017 igangsatt et arbeid for å få til et samarbeid med Høgskolen i Innlandet (HINN) slik at de kan forske med oss i denne prosessen. I mars fikk vi svar og HELSEVEL hadde vedtatt å bevilge penger til vår søknad om innovasjonsprosjekt.</a:t>
            </a:r>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Kort sagt er problemstillingen vi skal undersøke sammen med HINN om tjenestedesign er en god tilnærming for å utvikle tjenester til sårbare grupper</a:t>
            </a:r>
          </a:p>
          <a:p>
            <a:r>
              <a:rPr lang="nb-NO" sz="1200" b="0" i="0" kern="1200" dirty="0" smtClean="0">
                <a:solidFill>
                  <a:schemeClr val="tx1"/>
                </a:solidFill>
                <a:effectLst/>
                <a:latin typeface="+mn-lt"/>
                <a:ea typeface="+mn-ea"/>
                <a:cs typeface="+mn-cs"/>
              </a:rPr>
              <a:t>Nederland har allerede etablert en landsby for personer med demens. Bærum kommune henter inspirasjon blant annet derifra, men i vår kommune må tilbudet tilpasses vår kultur, våre innbyggere og våre rammer.</a:t>
            </a:r>
          </a:p>
          <a:p>
            <a:r>
              <a:rPr lang="nb-NO" sz="1200" b="0" i="0" kern="1200" dirty="0" smtClean="0">
                <a:solidFill>
                  <a:schemeClr val="tx1"/>
                </a:solidFill>
                <a:effectLst/>
                <a:latin typeface="+mn-lt"/>
                <a:ea typeface="+mn-ea"/>
                <a:cs typeface="+mn-cs"/>
              </a:rPr>
              <a:t>Ideen er at beboerne, innenfor et trygt og avgrenset område bygget som en hyggelig landsby, skal kunne fortsette å leve sine liv slik de er vant til fra tidligere. Som andre landsbyer skal denne inneholde blant annet et torg, butikk, spisested, arealer for aktivitet og gode arealer for sosiale og kulturelle møteplasser.</a:t>
            </a:r>
          </a:p>
          <a:p>
            <a:r>
              <a:rPr lang="nb-NO" sz="1200" b="0" i="0" kern="1200" dirty="0" smtClean="0">
                <a:solidFill>
                  <a:schemeClr val="tx1"/>
                </a:solidFill>
                <a:effectLst/>
                <a:latin typeface="+mn-lt"/>
                <a:ea typeface="+mn-ea"/>
                <a:cs typeface="+mn-cs"/>
              </a:rPr>
              <a:t>Leverandør av bygget et nå valgt. Men hva som skal fylle landsbyen er ennå ikke klarlagt. Her har Bærum kommune valgt en innovativ tilnærming. Hvordan ønsker Bærums innbyggere at et slikt tilbud skal utformes? Hva sier personer med demens selv, hvilke behov har de pårørende? Hva skjer allerede av interessante tiltak i og utenfor kommunen som vi kan lære av? På hvilken måte kan sosiale entreprenører, frivillige og andre tjenester i kommunen bidra til å tilrettelegge for et godt sted å være? Hva vil kreves av ledelse og ansatte som jobber på et slikt sted? Foreløpig har vi mange spørsmål og få svar</a:t>
            </a:r>
          </a:p>
          <a:p>
            <a:endParaRPr lang="nb-NO" sz="1200" b="0" i="0" kern="1200" dirty="0" smtClean="0">
              <a:solidFill>
                <a:schemeClr val="tx1"/>
              </a:solidFill>
              <a:effectLst/>
              <a:latin typeface="+mn-lt"/>
              <a:ea typeface="+mn-ea"/>
              <a:cs typeface="+mn-cs"/>
            </a:endParaRPr>
          </a:p>
          <a:p>
            <a:r>
              <a:rPr lang="nb-NO" sz="1200" b="0" i="0" kern="1200" dirty="0" err="1" smtClean="0">
                <a:solidFill>
                  <a:schemeClr val="tx1"/>
                </a:solidFill>
                <a:effectLst/>
                <a:latin typeface="+mn-lt"/>
                <a:ea typeface="+mn-ea"/>
                <a:cs typeface="+mn-cs"/>
              </a:rPr>
              <a:t>Eikeliamessen</a:t>
            </a:r>
            <a:r>
              <a:rPr lang="nb-NO" sz="1200" b="0" i="0" kern="1200" dirty="0" smtClean="0">
                <a:solidFill>
                  <a:schemeClr val="tx1"/>
                </a:solidFill>
                <a:effectLst/>
                <a:latin typeface="+mn-lt"/>
                <a:ea typeface="+mn-ea"/>
                <a:cs typeface="+mn-cs"/>
              </a:rPr>
              <a:t>:</a:t>
            </a:r>
          </a:p>
          <a:p>
            <a:r>
              <a:rPr lang="nb-NO" sz="1200" i="1" kern="1200" dirty="0" err="1" smtClean="0">
                <a:solidFill>
                  <a:schemeClr val="tx1"/>
                </a:solidFill>
                <a:effectLst/>
                <a:latin typeface="+mn-lt"/>
                <a:ea typeface="+mn-ea"/>
                <a:cs typeface="+mn-cs"/>
              </a:rPr>
              <a:t>Eikelia</a:t>
            </a:r>
            <a:r>
              <a:rPr lang="nb-NO" sz="1200" i="1" kern="1200" dirty="0" smtClean="0">
                <a:solidFill>
                  <a:schemeClr val="tx1"/>
                </a:solidFill>
                <a:effectLst/>
                <a:latin typeface="+mn-lt"/>
                <a:ea typeface="+mn-ea"/>
                <a:cs typeface="+mn-cs"/>
              </a:rPr>
              <a:t> barnehage fullførte LUP med konseptet «</a:t>
            </a:r>
            <a:r>
              <a:rPr lang="nb-NO" sz="1200" i="1" kern="1200" dirty="0" err="1" smtClean="0">
                <a:solidFill>
                  <a:schemeClr val="tx1"/>
                </a:solidFill>
                <a:effectLst/>
                <a:latin typeface="+mn-lt"/>
                <a:ea typeface="+mn-ea"/>
                <a:cs typeface="+mn-cs"/>
              </a:rPr>
              <a:t>Eikelia</a:t>
            </a:r>
            <a:r>
              <a:rPr lang="nb-NO" sz="1200" i="1" kern="1200" dirty="0" smtClean="0">
                <a:solidFill>
                  <a:schemeClr val="tx1"/>
                </a:solidFill>
                <a:effectLst/>
                <a:latin typeface="+mn-lt"/>
                <a:ea typeface="+mn-ea"/>
                <a:cs typeface="+mn-cs"/>
              </a:rPr>
              <a:t>-messen»  i januar 2018. Allerede før vi skriver juli har barnehagen på Hosle fått interne innovasjonsmidler og gjennomført messen. Lørdag 2. juni gikk messen av stabelen, 35 familier i  det fine været.</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Gjennom en lang innsiktsfase i LUP (Ledelsesutviklingsprogram for innovasjon og ledelse) kom vi fram til problemstillingen </a:t>
            </a:r>
            <a:r>
              <a:rPr lang="nb-NO" sz="1200" i="1" kern="1200" dirty="0" smtClean="0">
                <a:solidFill>
                  <a:schemeClr val="tx1"/>
                </a:solidFill>
                <a:effectLst/>
                <a:latin typeface="+mn-lt"/>
                <a:ea typeface="+mn-ea"/>
                <a:cs typeface="+mn-cs"/>
              </a:rPr>
              <a:t>«hvordan kan foreldre og barnehage hjelpe barn å bli mer robuste?»</a:t>
            </a:r>
            <a:r>
              <a:rPr lang="nb-NO" sz="1200" kern="1200" dirty="0" smtClean="0">
                <a:solidFill>
                  <a:schemeClr val="tx1"/>
                </a:solidFill>
                <a:effectLst/>
                <a:latin typeface="+mn-lt"/>
                <a:ea typeface="+mn-ea"/>
                <a:cs typeface="+mn-cs"/>
              </a:rPr>
              <a:t>. I en workshop med foreldrene fikk vi innsikt i at foreldrene ønsket mer informasjon og kunnskap. Men med tidligere erfaringer med foreldremøter med dårlig oppmøte, hadde vi et behov for en ny måte å nå foreldre på.  </a:t>
            </a:r>
          </a:p>
          <a:p>
            <a:r>
              <a:rPr lang="nb-NO" sz="1200" kern="1200" dirty="0" smtClean="0">
                <a:solidFill>
                  <a:schemeClr val="tx1"/>
                </a:solidFill>
                <a:effectLst/>
                <a:latin typeface="+mn-lt"/>
                <a:ea typeface="+mn-ea"/>
                <a:cs typeface="+mn-cs"/>
              </a:rPr>
              <a:t>Resultatet ble en messe der foreldre og barn fikk mulighet til å besøke ulike stands, høre foredrag og bli bedre kjent med de ansatte som jobber i barnehagen. På messedagen var det hele åtte forskjellige stands. Blant annet: «Stort med bok», stand for nye foreldre, FAU stand med quiz og foreldrerepresentanter, og ikke minst «robuste barn».</a:t>
            </a:r>
          </a:p>
          <a:p>
            <a:r>
              <a:rPr lang="nb-NO" sz="1200" kern="1200" dirty="0" smtClean="0">
                <a:solidFill>
                  <a:schemeClr val="tx1"/>
                </a:solidFill>
                <a:effectLst/>
                <a:latin typeface="+mn-lt"/>
                <a:ea typeface="+mn-ea"/>
                <a:cs typeface="+mn-cs"/>
              </a:rPr>
              <a:t>Barnehage har fått mange gode tilbakemeldinger på </a:t>
            </a:r>
            <a:r>
              <a:rPr lang="nb-NO" sz="1200" kern="1200" dirty="0" err="1" smtClean="0">
                <a:solidFill>
                  <a:schemeClr val="tx1"/>
                </a:solidFill>
                <a:effectLst/>
                <a:latin typeface="+mn-lt"/>
                <a:ea typeface="+mn-ea"/>
                <a:cs typeface="+mn-cs"/>
              </a:rPr>
              <a:t>Eikelia</a:t>
            </a:r>
            <a:r>
              <a:rPr lang="nb-NO" sz="1200" kern="1200" dirty="0" smtClean="0">
                <a:solidFill>
                  <a:schemeClr val="tx1"/>
                </a:solidFill>
                <a:effectLst/>
                <a:latin typeface="+mn-lt"/>
                <a:ea typeface="+mn-ea"/>
                <a:cs typeface="+mn-cs"/>
              </a:rPr>
              <a:t>-messen.  Dette var en ny måte å nå foreldrene på, god tid til nettverksbygging og få et godt innblikk i barnehagens arbeid. De nye foreldrene fikk se og oppleve barnehagen, og snakke med de ansatte.   Millestad trekker også frem at forberedelsene til messen hadde en god effekt på de ansatte i barnehagen. De måtte jobbe mye på tvers av avdelinger, noe som resulterte i godt personalsamarbeid.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Spillhuset:</a:t>
            </a:r>
          </a:p>
          <a:p>
            <a:r>
              <a:rPr lang="nb-NO" sz="1200" b="0" i="1" kern="1200" dirty="0" smtClean="0">
                <a:solidFill>
                  <a:schemeClr val="tx1"/>
                </a:solidFill>
                <a:effectLst/>
                <a:latin typeface="+mn-lt"/>
                <a:ea typeface="+mn-ea"/>
                <a:cs typeface="+mn-cs"/>
              </a:rPr>
              <a:t>Ungdom som spiller mye dataspill har skapt hodebry for både foreldre, skole, PPT, barnevern, helsetjenester, BUP, med flere . Stillesitting, isolasjon, lite søvn, brus og usunn mat har skapt bekymring. Hjelpeapparatet har generelt liten kunnskap om ungdom som er interessert i dataspill. Hva kunne gjøres for å møte denne gruppen ungdom med mer kompetanse og mindre skepsis?</a:t>
            </a:r>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I desember 2014 ble det etablert en tverrfaglig ressursgruppe som besto av ungdommer og medarbeidere fra Utekontakten og PPT. Et tett samarbeid resulterte i et seminar for medarbeidere i kommunen som i sitt arbeid møter ungdom som spiller mye dataspill. Gjennom foredrag og praktisk spilling ga ungdommen viktig kunnskap til hjelpeinstansene.</a:t>
            </a:r>
          </a:p>
          <a:p>
            <a:r>
              <a:rPr lang="nb-NO" sz="1200" b="0" i="0" kern="1200" dirty="0" smtClean="0">
                <a:solidFill>
                  <a:schemeClr val="tx1"/>
                </a:solidFill>
                <a:effectLst/>
                <a:latin typeface="+mn-lt"/>
                <a:ea typeface="+mn-ea"/>
                <a:cs typeface="+mn-cs"/>
              </a:rPr>
              <a:t>Seminaret var en så stor suksess at ungdommen ønsket å gjøre noe mer, og ideen om en ungdomsklubb for </a:t>
            </a:r>
            <a:r>
              <a:rPr lang="nb-NO" sz="1200" b="0" i="0" kern="1200" dirty="0" err="1" smtClean="0">
                <a:solidFill>
                  <a:schemeClr val="tx1"/>
                </a:solidFill>
                <a:effectLst/>
                <a:latin typeface="+mn-lt"/>
                <a:ea typeface="+mn-ea"/>
                <a:cs typeface="+mn-cs"/>
              </a:rPr>
              <a:t>dataspillere</a:t>
            </a:r>
            <a:r>
              <a:rPr lang="nb-NO" sz="1200" b="0" i="0" kern="1200" dirty="0" smtClean="0">
                <a:solidFill>
                  <a:schemeClr val="tx1"/>
                </a:solidFill>
                <a:effectLst/>
                <a:latin typeface="+mn-lt"/>
                <a:ea typeface="+mn-ea"/>
                <a:cs typeface="+mn-cs"/>
              </a:rPr>
              <a:t> oppstod. Egnede lokaler fant de på Arena Bekkestua. Ungdommen skrev selv søknader om midler, satt opp innkjøpslister, lagde navn og logo, alt under veiledning av engasjerte medarbeidere i Utekontakten. I januar 2016 åpnet dørene for «Spillhuset».</a:t>
            </a:r>
          </a:p>
          <a:p>
            <a:r>
              <a:rPr lang="nb-NO" sz="1200" b="0" i="0" kern="1200" dirty="0" smtClean="0">
                <a:solidFill>
                  <a:schemeClr val="tx1"/>
                </a:solidFill>
                <a:effectLst/>
                <a:latin typeface="+mn-lt"/>
                <a:ea typeface="+mn-ea"/>
                <a:cs typeface="+mn-cs"/>
              </a:rPr>
              <a:t>Ungdomsklubben har kjerneverdiene trivsel, kunnskap og samhold. På Spillhuset skal alle ha det gøy sammen. Her skal det kunne bygges PC, programmere og designe spill. Ungdommene holder foredrag for hjelpeapparatet og har temakvelder for foreldre. 110 foreldre har deltatt på foredrag siden januar. Spillhuset er en arena for anerkjennelse, «du er god nok akkurat som du er».</a:t>
            </a:r>
          </a:p>
          <a:p>
            <a:r>
              <a:rPr lang="nb-NO" sz="1200" b="0" i="0" kern="1200" dirty="0" smtClean="0">
                <a:solidFill>
                  <a:schemeClr val="tx1"/>
                </a:solidFill>
                <a:effectLst/>
                <a:latin typeface="+mn-lt"/>
                <a:ea typeface="+mn-ea"/>
                <a:cs typeface="+mn-cs"/>
              </a:rPr>
              <a:t>«På Spillhuset møter jeg fantastisk ungdom. Kunnskapsrik ungdom med glimt i øyet og med en stor lidenskap»</a:t>
            </a:r>
            <a:br>
              <a:rPr lang="nb-NO" sz="1200" b="0" i="0" kern="1200" dirty="0" smtClean="0">
                <a:solidFill>
                  <a:schemeClr val="tx1"/>
                </a:solidFill>
                <a:effectLst/>
                <a:latin typeface="+mn-lt"/>
                <a:ea typeface="+mn-ea"/>
                <a:cs typeface="+mn-cs"/>
              </a:rPr>
            </a:br>
            <a:r>
              <a:rPr lang="nb-NO" sz="1200" b="0" i="0" kern="1200" dirty="0" smtClean="0">
                <a:solidFill>
                  <a:schemeClr val="tx1"/>
                </a:solidFill>
                <a:effectLst/>
                <a:latin typeface="+mn-lt"/>
                <a:ea typeface="+mn-ea"/>
                <a:cs typeface="+mn-cs"/>
              </a:rPr>
              <a:t>Lars Amundsen, Utekontakten</a:t>
            </a:r>
          </a:p>
          <a:p>
            <a:r>
              <a:rPr lang="nb-NO" sz="1200" b="0" i="0" kern="1200" dirty="0" smtClean="0">
                <a:solidFill>
                  <a:schemeClr val="tx1"/>
                </a:solidFill>
                <a:effectLst/>
                <a:latin typeface="+mn-lt"/>
                <a:ea typeface="+mn-ea"/>
                <a:cs typeface="+mn-cs"/>
              </a:rPr>
              <a:t>Både gutter og jenter kommer til Spillhuset, selv om guttene er i stort flertall. Målgruppen er </a:t>
            </a:r>
            <a:r>
              <a:rPr lang="nb-NO" sz="1200" b="0" i="0" kern="1200" dirty="0" err="1" smtClean="0">
                <a:solidFill>
                  <a:schemeClr val="tx1"/>
                </a:solidFill>
                <a:effectLst/>
                <a:latin typeface="+mn-lt"/>
                <a:ea typeface="+mn-ea"/>
                <a:cs typeface="+mn-cs"/>
              </a:rPr>
              <a:t>datainteressert</a:t>
            </a:r>
            <a:r>
              <a:rPr lang="nb-NO" sz="1200" b="0" i="0" kern="1200" dirty="0" smtClean="0">
                <a:solidFill>
                  <a:schemeClr val="tx1"/>
                </a:solidFill>
                <a:effectLst/>
                <a:latin typeface="+mn-lt"/>
                <a:ea typeface="+mn-ea"/>
                <a:cs typeface="+mn-cs"/>
              </a:rPr>
              <a:t> ungdom i alderen 10 – 25 år. Siden åpningen i januar har det vært drøyt 600 besøkende ungdommer innom. Det er klubbkveld hver fredag kl. 17-21.</a:t>
            </a:r>
          </a:p>
          <a:p>
            <a:r>
              <a:rPr lang="nb-NO" sz="1200" b="0" i="0" kern="1200" dirty="0" smtClean="0">
                <a:solidFill>
                  <a:schemeClr val="tx1"/>
                </a:solidFill>
                <a:effectLst/>
                <a:latin typeface="+mn-lt"/>
                <a:ea typeface="+mn-ea"/>
                <a:cs typeface="+mn-cs"/>
              </a:rPr>
              <a:t>Utenom denne åpningstiden har Utekontakten eget opplegg for </a:t>
            </a:r>
            <a:r>
              <a:rPr lang="nb-NO" sz="1200" b="0" i="0" kern="1200" dirty="0" err="1" smtClean="0">
                <a:solidFill>
                  <a:schemeClr val="tx1"/>
                </a:solidFill>
                <a:effectLst/>
                <a:latin typeface="+mn-lt"/>
                <a:ea typeface="+mn-ea"/>
                <a:cs typeface="+mn-cs"/>
              </a:rPr>
              <a:t>datainteressert</a:t>
            </a:r>
            <a:r>
              <a:rPr lang="nb-NO" sz="1200" b="0" i="0" kern="1200" dirty="0" smtClean="0">
                <a:solidFill>
                  <a:schemeClr val="tx1"/>
                </a:solidFill>
                <a:effectLst/>
                <a:latin typeface="+mn-lt"/>
                <a:ea typeface="+mn-ea"/>
                <a:cs typeface="+mn-cs"/>
              </a:rPr>
              <a:t> ungdom som sliter med å følge opp skolen. De har tilbud om å møte opp på Spillhuset som et alternativ til skolegang.</a:t>
            </a:r>
          </a:p>
          <a:p>
            <a:endParaRPr lang="nb-NO" sz="1200" kern="1200" dirty="0" smtClean="0">
              <a:solidFill>
                <a:schemeClr val="tx1"/>
              </a:solidFill>
              <a:effectLst/>
              <a:latin typeface="+mn-lt"/>
              <a:ea typeface="+mn-ea"/>
              <a:cs typeface="+mn-cs"/>
            </a:endParaRPr>
          </a:p>
          <a:p>
            <a:endParaRPr lang="nb-NO" sz="1200" b="0" i="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9ACFB641-FA7E-41AC-9055-DA8EC08925A0}" type="slidenum">
              <a:rPr lang="nb-NO" smtClean="0"/>
              <a:t>12</a:t>
            </a:fld>
            <a:endParaRPr lang="nb-NO"/>
          </a:p>
        </p:txBody>
      </p:sp>
    </p:spTree>
    <p:extLst>
      <p:ext uri="{BB962C8B-B14F-4D97-AF65-F5344CB8AC3E}">
        <p14:creationId xmlns:p14="http://schemas.microsoft.com/office/powerpoint/2010/main" val="271532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Ambisiøst!</a:t>
            </a:r>
          </a:p>
          <a:p>
            <a:endParaRPr lang="nb-NO" dirty="0" smtClean="0"/>
          </a:p>
          <a:p>
            <a:r>
              <a:rPr lang="nb-NO" dirty="0" smtClean="0"/>
              <a:t>Vi</a:t>
            </a:r>
            <a:r>
              <a:rPr lang="nb-NO" baseline="0" dirty="0" smtClean="0"/>
              <a:t> vil ikke bare ha de gode løsningene servert eller kopiert fra andre, vi vil ha medarbeidere som endrer tankesett og holdninger. </a:t>
            </a:r>
          </a:p>
          <a:p>
            <a:endParaRPr lang="nb-NO" baseline="0" dirty="0" smtClean="0"/>
          </a:p>
          <a:p>
            <a:pPr marL="228600" indent="-228600">
              <a:buAutoNum type="arabicPeriod"/>
            </a:pPr>
            <a:r>
              <a:rPr lang="nb-NO" altLang="nb-NO" sz="1200" dirty="0" smtClean="0">
                <a:latin typeface="Calibri" pitchFamily="34" charset="0"/>
                <a:cs typeface="Times New Roman" pitchFamily="18" charset="0"/>
              </a:rPr>
              <a:t>Bygge og delta i interne og eksterne delingsarenaer som øker innovativ kompetanse</a:t>
            </a:r>
          </a:p>
          <a:p>
            <a:pPr marL="228600" indent="-228600">
              <a:buAutoNum type="arabicPeriod"/>
            </a:pPr>
            <a:r>
              <a:rPr lang="nb-NO" altLang="nb-NO" sz="1200" dirty="0" smtClean="0">
                <a:latin typeface="Calibri" pitchFamily="34" charset="0"/>
                <a:cs typeface="Times New Roman" pitchFamily="18" charset="0"/>
              </a:rPr>
              <a:t>Styrke innovasjonsledelsen i politiske organer og i linjeorganisasjonen</a:t>
            </a:r>
          </a:p>
          <a:p>
            <a:r>
              <a:rPr lang="nb-NO" altLang="nb-NO" sz="1200" dirty="0" smtClean="0">
                <a:latin typeface="Calibri" pitchFamily="34" charset="0"/>
                <a:cs typeface="Times New Roman" pitchFamily="18" charset="0"/>
              </a:rPr>
              <a:t>3. Øke bruker- og innbyggermedvirkningen i kommunens innovasjonsarbeid</a:t>
            </a:r>
            <a:endParaRPr lang="nb-NO" altLang="nb-NO" sz="1200" dirty="0" smtClean="0">
              <a:latin typeface="Calibri" pitchFamily="34" charset="0"/>
            </a:endParaRPr>
          </a:p>
          <a:p>
            <a:r>
              <a:rPr lang="nb-NO" altLang="nb-NO" sz="1200" dirty="0" smtClean="0">
                <a:latin typeface="Calibri" pitchFamily="34" charset="0"/>
              </a:rPr>
              <a:t>4. Organisasjonen styrker innovasjonskompetansen gjennom bruk av innovasjonsverktøy </a:t>
            </a:r>
            <a:endParaRPr lang="nb-NO" baseline="0" dirty="0" smtClean="0"/>
          </a:p>
          <a:p>
            <a:r>
              <a:rPr lang="nb-NO" altLang="nb-NO" sz="1200" dirty="0" smtClean="0">
                <a:latin typeface="Calibri" pitchFamily="34" charset="0"/>
              </a:rPr>
              <a:t>5. Måle verdi/merverdi av innovasjoner</a:t>
            </a:r>
            <a:endParaRPr lang="nb-NO" baseline="0" dirty="0" smtClean="0"/>
          </a:p>
          <a:p>
            <a:r>
              <a:rPr lang="nb-NO" altLang="nb-NO" sz="1200" dirty="0" smtClean="0">
                <a:latin typeface="Calibri" pitchFamily="34" charset="0"/>
              </a:rPr>
              <a:t>6. Innovasjonsstrategien omsettes til tiltak som konkretiseres i HP og lederavtaler</a:t>
            </a:r>
            <a:endParaRPr lang="nb-NO" baseline="0" dirty="0" smtClean="0"/>
          </a:p>
        </p:txBody>
      </p:sp>
      <p:sp>
        <p:nvSpPr>
          <p:cNvPr id="4" name="Plassholder for lysbildenummer 3"/>
          <p:cNvSpPr>
            <a:spLocks noGrp="1"/>
          </p:cNvSpPr>
          <p:nvPr>
            <p:ph type="sldNum" sz="quarter" idx="10"/>
          </p:nvPr>
        </p:nvSpPr>
        <p:spPr/>
        <p:txBody>
          <a:bodyPr/>
          <a:lstStyle/>
          <a:p>
            <a:pPr>
              <a:defRPr/>
            </a:pPr>
            <a:fld id="{0204A741-3D45-441A-BFB4-4B900EAA0795}" type="slidenum">
              <a:rPr lang="nb-NO" altLang="nb-NO" smtClean="0"/>
              <a:pPr>
                <a:defRPr/>
              </a:pPr>
              <a:t>2</a:t>
            </a:fld>
            <a:endParaRPr lang="nb-NO" altLang="nb-NO"/>
          </a:p>
        </p:txBody>
      </p:sp>
    </p:spTree>
    <p:extLst>
      <p:ext uri="{BB962C8B-B14F-4D97-AF65-F5344CB8AC3E}">
        <p14:creationId xmlns:p14="http://schemas.microsoft.com/office/powerpoint/2010/main" val="298991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Arena for deling av kunnskap og stjeling av idéer</a:t>
            </a:r>
            <a:r>
              <a:rPr lang="nb-NO" baseline="0" dirty="0" smtClean="0"/>
              <a:t> - </a:t>
            </a:r>
            <a:r>
              <a:rPr lang="nb-NO" dirty="0" smtClean="0"/>
              <a:t>Innovasjon i Bærum kommune &amp;Tanketanken.no</a:t>
            </a:r>
          </a:p>
          <a:p>
            <a:r>
              <a:rPr lang="nb-NO" dirty="0" smtClean="0"/>
              <a:t>Prøvde først</a:t>
            </a:r>
            <a:r>
              <a:rPr lang="nb-NO" baseline="0" dirty="0" smtClean="0"/>
              <a:t> å lage en delingsportal på Ansattportalen, men det var det veldig lite aktivitet. Langt flere ansatte som er på Facebook, og dessuten når vi eksterne også på Facebook. Noen kommuner har latt seg inspirere av oss, og har laget egne </a:t>
            </a:r>
            <a:r>
              <a:rPr lang="nb-NO" baseline="0" dirty="0" err="1" smtClean="0"/>
              <a:t>facebooksider</a:t>
            </a:r>
            <a:r>
              <a:rPr lang="nb-NO" baseline="0" dirty="0" smtClean="0"/>
              <a:t> (f.eks Gran, Lunner og Oslo). </a:t>
            </a:r>
          </a:p>
          <a:p>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Tanketanken.no deles via </a:t>
            </a:r>
            <a:r>
              <a:rPr lang="nb-NO" sz="1200" kern="1200" dirty="0" err="1" smtClean="0">
                <a:solidFill>
                  <a:schemeClr val="tx1"/>
                </a:solidFill>
                <a:effectLst/>
                <a:latin typeface="+mn-lt"/>
                <a:ea typeface="+mn-ea"/>
                <a:cs typeface="+mn-cs"/>
              </a:rPr>
              <a:t>Facebooksiden</a:t>
            </a:r>
            <a:r>
              <a:rPr lang="nb-NO" sz="1200" kern="1200" dirty="0" smtClean="0">
                <a:solidFill>
                  <a:schemeClr val="tx1"/>
                </a:solidFill>
                <a:effectLst/>
                <a:latin typeface="+mn-lt"/>
                <a:ea typeface="+mn-ea"/>
                <a:cs typeface="+mn-cs"/>
              </a:rPr>
              <a:t> vår Innovasjon i Bærum kommune. Det er den måten vi får spredd blogginnleggene på. Den siden har 1399 likes. </a:t>
            </a:r>
          </a:p>
          <a:p>
            <a:endParaRPr lang="nb-NO" dirty="0" smtClean="0"/>
          </a:p>
          <a:p>
            <a:r>
              <a:rPr lang="nb-NO" dirty="0" smtClean="0"/>
              <a:t>Intern </a:t>
            </a:r>
            <a:r>
              <a:rPr lang="nb-NO" dirty="0" err="1" smtClean="0"/>
              <a:t>innovasjonspris</a:t>
            </a:r>
            <a:r>
              <a:rPr lang="nb-NO" dirty="0" smtClean="0"/>
              <a:t>:</a:t>
            </a:r>
            <a:r>
              <a:rPr lang="nb-NO" baseline="0" dirty="0" smtClean="0"/>
              <a:t> </a:t>
            </a:r>
            <a:r>
              <a:rPr lang="nb-NO" sz="1200" dirty="0" smtClean="0"/>
              <a:t>Kommunens </a:t>
            </a:r>
            <a:r>
              <a:rPr lang="nb-NO" sz="1200" dirty="0" err="1" smtClean="0"/>
              <a:t>innovasjonspris</a:t>
            </a:r>
            <a:r>
              <a:rPr lang="nb-NO" sz="1200" dirty="0" smtClean="0"/>
              <a:t> har blitt delt ut for 2014 og 2015. Vinnerne har mottatt inntil kr. 100 000 for å videreutvikle sin virksomhet. </a:t>
            </a:r>
          </a:p>
          <a:p>
            <a:endParaRPr lang="nb-NO" sz="1200" dirty="0" smtClean="0"/>
          </a:p>
          <a:p>
            <a:r>
              <a:rPr lang="nb-NO" dirty="0" smtClean="0"/>
              <a:t>I 2014</a:t>
            </a:r>
            <a:r>
              <a:rPr lang="nb-NO" baseline="0" dirty="0" smtClean="0"/>
              <a:t> vant Distrikt Rykkinn for deres innovasjon elektronisk dørlåssystem</a:t>
            </a:r>
          </a:p>
          <a:p>
            <a:r>
              <a:rPr lang="nb-NO" baseline="0" dirty="0" smtClean="0"/>
              <a:t>I 2015 vant personalkantinen for deres innovasjon «suksessfullt samarbeid mellom ulike målgrupper»</a:t>
            </a:r>
          </a:p>
          <a:p>
            <a:r>
              <a:rPr lang="nb-NO" baseline="0" dirty="0" smtClean="0"/>
              <a:t>I 2016 vant Spillhuset for deres sosiale arbeid med gamere</a:t>
            </a:r>
          </a:p>
          <a:p>
            <a:r>
              <a:rPr lang="nb-NO" baseline="0" dirty="0" smtClean="0"/>
              <a:t>Hvem vinner for 2017? Det blir spennende å se!</a:t>
            </a:r>
          </a:p>
          <a:p>
            <a:endParaRPr lang="nb-NO" baseline="0" dirty="0" smtClean="0"/>
          </a:p>
          <a:p>
            <a:r>
              <a:rPr lang="nb-NO" sz="1200" kern="1200" dirty="0" smtClean="0">
                <a:solidFill>
                  <a:schemeClr val="tx1"/>
                </a:solidFill>
                <a:effectLst/>
                <a:latin typeface="+mn-lt"/>
                <a:ea typeface="+mn-ea"/>
                <a:cs typeface="+mn-cs"/>
              </a:rPr>
              <a:t>Innovasjonsprisen har hatt ulike frister, i 2017 (pris for 2016) var fristen 20 februar. Utdelt på tjenesteledersamling 20 mars.</a:t>
            </a:r>
            <a:r>
              <a:rPr lang="nb-NO" baseline="0" dirty="0" smtClean="0"/>
              <a:t> </a:t>
            </a:r>
          </a:p>
          <a:p>
            <a:endParaRPr lang="nb-NO" baseline="0" dirty="0" smtClean="0"/>
          </a:p>
          <a:p>
            <a:r>
              <a:rPr lang="nb-NO" baseline="0" dirty="0" smtClean="0"/>
              <a:t>Nasjonal </a:t>
            </a:r>
            <a:r>
              <a:rPr lang="nb-NO" baseline="0" dirty="0" err="1" smtClean="0"/>
              <a:t>innovasjonspris</a:t>
            </a:r>
            <a:r>
              <a:rPr lang="nb-NO" baseline="0" dirty="0" smtClean="0"/>
              <a:t>: </a:t>
            </a:r>
            <a:r>
              <a:rPr lang="nb-NO" dirty="0" smtClean="0"/>
              <a:t>Kommunen utvikler tjenester med utgangspunkt i brukernes behov og er langt fremme med å ta i bruk ny teknologi i velferdstjenestene. Bærums innovasjonsarbeid har gitt gode resultater innen skole- og velferdssektoren. </a:t>
            </a:r>
          </a:p>
          <a:p>
            <a:r>
              <a:rPr lang="nb-NO" dirty="0" smtClean="0"/>
              <a:t>Kommunal og moderniseringsdepartementet (KMD) står bak prisen som ble delt ut for tredje gang under Arendalkonferansen 9. juni 2016.</a:t>
            </a:r>
          </a:p>
          <a:p>
            <a:endParaRPr lang="nb-NO" dirty="0" smtClean="0"/>
          </a:p>
          <a:p>
            <a:r>
              <a:rPr lang="nb-NO" dirty="0" smtClean="0"/>
              <a:t>Her vant vi for</a:t>
            </a:r>
            <a:r>
              <a:rPr lang="nb-NO" baseline="0" dirty="0" smtClean="0"/>
              <a:t> vårt systematiske arbeid med innovasjon. Vi søkte med tre eksempler på innovasjon: personalkantinen, digital skolehverdag og smart mat. Juryen mente disse eksemplene på en god måte illustrerer hvordan vi jobber innovativt. </a:t>
            </a:r>
            <a:endParaRPr lang="nb-NO" dirty="0" smtClean="0"/>
          </a:p>
          <a:p>
            <a:endParaRPr lang="nb-NO" baseline="0" dirty="0" smtClean="0"/>
          </a:p>
          <a:p>
            <a:r>
              <a:rPr lang="nb-NO" baseline="0" dirty="0" smtClean="0"/>
              <a:t>Forsknings og innovasjonsfond: </a:t>
            </a:r>
            <a:r>
              <a:rPr lang="nb-NO" b="1" dirty="0" smtClean="0"/>
              <a:t>Innsats for andre</a:t>
            </a:r>
          </a:p>
          <a:p>
            <a:r>
              <a:rPr lang="nb-NO" dirty="0" smtClean="0"/>
              <a:t>Innsats</a:t>
            </a:r>
            <a:r>
              <a:rPr lang="nb-NO" baseline="0" dirty="0" smtClean="0"/>
              <a:t> for andre ble innvilget kr. 500 000 i juni 2017 for videre utvikling av faget. Lærer på Østerås med samarbeidspartnere har i høst jobbet med å lage en veiledningstjeneste til andre som ønsker å starte opp valgfaget. Veiledningstjenesten innebærer å </a:t>
            </a:r>
            <a:r>
              <a:rPr lang="nb-NO" sz="1200" kern="1200" dirty="0" smtClean="0">
                <a:solidFill>
                  <a:schemeClr val="tx1"/>
                </a:solidFill>
                <a:effectLst/>
                <a:latin typeface="+mn-lt"/>
                <a:ea typeface="+mn-ea"/>
                <a:cs typeface="+mn-cs"/>
              </a:rPr>
              <a:t>tilby løpende veiledning til «innsats</a:t>
            </a:r>
            <a:r>
              <a:rPr lang="nb-NO" sz="1200" kern="1200" baseline="0" dirty="0" smtClean="0">
                <a:solidFill>
                  <a:schemeClr val="tx1"/>
                </a:solidFill>
                <a:effectLst/>
                <a:latin typeface="+mn-lt"/>
                <a:ea typeface="+mn-ea"/>
                <a:cs typeface="+mn-cs"/>
              </a:rPr>
              <a:t> for andre»-</a:t>
            </a:r>
            <a:r>
              <a:rPr lang="nb-NO" sz="1200" kern="1200" dirty="0" smtClean="0">
                <a:solidFill>
                  <a:schemeClr val="tx1"/>
                </a:solidFill>
                <a:effectLst/>
                <a:latin typeface="+mn-lt"/>
                <a:ea typeface="+mn-ea"/>
                <a:cs typeface="+mn-cs"/>
              </a:rPr>
              <a:t>lærere og forberedelseskurs til norske elever før de møter elever i mottaksklassene (innvandrere). Tidligere «innsats for andre»-elever har deltatt i videreutviklingen</a:t>
            </a:r>
            <a:r>
              <a:rPr lang="nb-NO" sz="1200" kern="1200" baseline="0" dirty="0" smtClean="0">
                <a:solidFill>
                  <a:schemeClr val="tx1"/>
                </a:solidFill>
                <a:effectLst/>
                <a:latin typeface="+mn-lt"/>
                <a:ea typeface="+mn-ea"/>
                <a:cs typeface="+mn-cs"/>
              </a:rPr>
              <a:t> av faget for å hjelpe andre skoler i gang. </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Teamet som jobber med videreutvikling av faget har i høst også vært med i akseleratorprogrammet «Reach for </a:t>
            </a:r>
            <a:r>
              <a:rPr lang="nb-NO" sz="1200" kern="1200" baseline="0" dirty="0" err="1" smtClean="0">
                <a:solidFill>
                  <a:schemeClr val="tx1"/>
                </a:solidFill>
                <a:effectLst/>
                <a:latin typeface="+mn-lt"/>
                <a:ea typeface="+mn-ea"/>
                <a:cs typeface="+mn-cs"/>
              </a:rPr>
              <a:t>change</a:t>
            </a:r>
            <a:r>
              <a:rPr lang="nb-NO" sz="1200" kern="1200" baseline="0" dirty="0" smtClean="0">
                <a:solidFill>
                  <a:schemeClr val="tx1"/>
                </a:solidFill>
                <a:effectLst/>
                <a:latin typeface="+mn-lt"/>
                <a:ea typeface="+mn-ea"/>
                <a:cs typeface="+mn-cs"/>
              </a:rPr>
              <a:t>» for </a:t>
            </a:r>
            <a:r>
              <a:rPr lang="nb-NO" sz="1200" kern="1200" baseline="0" dirty="0" err="1" smtClean="0">
                <a:solidFill>
                  <a:schemeClr val="tx1"/>
                </a:solidFill>
                <a:effectLst/>
                <a:latin typeface="+mn-lt"/>
                <a:ea typeface="+mn-ea"/>
                <a:cs typeface="+mn-cs"/>
              </a:rPr>
              <a:t>startups</a:t>
            </a:r>
            <a:r>
              <a:rPr lang="nb-NO" sz="1200" kern="1200" baseline="0" dirty="0" smtClean="0">
                <a:solidFill>
                  <a:schemeClr val="tx1"/>
                </a:solidFill>
                <a:effectLst/>
                <a:latin typeface="+mn-lt"/>
                <a:ea typeface="+mn-ea"/>
                <a:cs typeface="+mn-cs"/>
              </a:rPr>
              <a:t> og kom helt til semifinalen.  </a:t>
            </a:r>
          </a:p>
          <a:p>
            <a:endParaRPr lang="nb-NO" sz="1200" kern="1200" baseline="0" dirty="0" smtClean="0">
              <a:solidFill>
                <a:schemeClr val="tx1"/>
              </a:solidFill>
              <a:effectLst/>
              <a:latin typeface="+mn-lt"/>
              <a:ea typeface="+mn-ea"/>
              <a:cs typeface="+mn-cs"/>
            </a:endParaRPr>
          </a:p>
          <a:p>
            <a:r>
              <a:rPr lang="nb-NO" dirty="0" smtClean="0"/>
              <a:t>Minos – sosial</a:t>
            </a:r>
            <a:r>
              <a:rPr lang="nb-NO" baseline="0" dirty="0" smtClean="0"/>
              <a:t> entreprenør. Nevne samarbeidskontrakten med FERD – utprøving av 3-5 konsepter for sosialt entreprenørskap over en to års periode. </a:t>
            </a:r>
          </a:p>
          <a:p>
            <a:r>
              <a:rPr lang="nb-NO" baseline="0" dirty="0" smtClean="0"/>
              <a:t>Demenslandsbyen – følgeforskning (høgskolen i innlandet)</a:t>
            </a:r>
          </a:p>
          <a:p>
            <a:r>
              <a:rPr lang="nb-NO" baseline="0" dirty="0" smtClean="0"/>
              <a:t>10 interne innovasjonsprosjekter – herunder videreutvikling av spillhuset</a:t>
            </a:r>
            <a:endParaRPr lang="nb-NO" dirty="0" smtClean="0"/>
          </a:p>
          <a:p>
            <a:endParaRPr lang="nb-NO" baseline="0" dirty="0" smtClean="0"/>
          </a:p>
          <a:p>
            <a:endParaRPr lang="nb-NO" baseline="0" dirty="0" smtClean="0"/>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C209CFD5-13D2-4339-BCBC-56E95FF8E1D2}" type="slidenum">
              <a:rPr lang="nb-NO" smtClean="0"/>
              <a:t>3</a:t>
            </a:fld>
            <a:endParaRPr lang="nb-NO"/>
          </a:p>
        </p:txBody>
      </p:sp>
    </p:spTree>
    <p:extLst>
      <p:ext uri="{BB962C8B-B14F-4D97-AF65-F5344CB8AC3E}">
        <p14:creationId xmlns:p14="http://schemas.microsoft.com/office/powerpoint/2010/main" val="107940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Snakke om det som er vanskelig.</a:t>
            </a:r>
            <a:r>
              <a:rPr lang="nb-NO" baseline="0" dirty="0" smtClean="0"/>
              <a:t> Forrige strategi traff på nytt, var innom nyttig, traff ikke på </a:t>
            </a:r>
            <a:r>
              <a:rPr lang="nb-NO" baseline="0" dirty="0" err="1" smtClean="0"/>
              <a:t>nyttggjort</a:t>
            </a:r>
            <a:r>
              <a:rPr lang="nb-NO" baseline="0" dirty="0" smtClean="0"/>
              <a:t>. Innom lederkompetanse, nyttiggjort handler om å stå i endring. Har hatt fokus internt, ikke sett nok utover. Ikke gode nok til å stjele. </a:t>
            </a:r>
            <a:endParaRPr lang="nb-NO" dirty="0"/>
          </a:p>
        </p:txBody>
      </p:sp>
      <p:sp>
        <p:nvSpPr>
          <p:cNvPr id="4" name="Plassholder for lysbildenummer 3"/>
          <p:cNvSpPr>
            <a:spLocks noGrp="1"/>
          </p:cNvSpPr>
          <p:nvPr>
            <p:ph type="sldNum" sz="quarter" idx="10"/>
          </p:nvPr>
        </p:nvSpPr>
        <p:spPr/>
        <p:txBody>
          <a:bodyPr/>
          <a:lstStyle/>
          <a:p>
            <a:fld id="{C209CFD5-13D2-4339-BCBC-56E95FF8E1D2}" type="slidenum">
              <a:rPr lang="nb-NO" smtClean="0"/>
              <a:t>4</a:t>
            </a:fld>
            <a:endParaRPr lang="nb-NO"/>
          </a:p>
        </p:txBody>
      </p:sp>
    </p:spTree>
    <p:extLst>
      <p:ext uri="{BB962C8B-B14F-4D97-AF65-F5344CB8AC3E}">
        <p14:creationId xmlns:p14="http://schemas.microsoft.com/office/powerpoint/2010/main" val="105237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nSpc>
                <a:spcPct val="120000"/>
              </a:lnSpc>
              <a:buFont typeface="+mj-lt"/>
              <a:buNone/>
            </a:pPr>
            <a:r>
              <a:rPr lang="nb-NO" sz="1600" dirty="0" smtClean="0"/>
              <a:t>Innovasjonsstrategien gir næring til kommunens omstillingsarbeid</a:t>
            </a:r>
          </a:p>
          <a:p>
            <a:pPr marL="914400" indent="-914400">
              <a:lnSpc>
                <a:spcPct val="120000"/>
              </a:lnSpc>
              <a:buFont typeface="+mj-lt"/>
              <a:buAutoNum type="arabicPeriod"/>
            </a:pPr>
            <a:endParaRPr lang="nb-NO" sz="1200" dirty="0" smtClean="0"/>
          </a:p>
          <a:p>
            <a:pPr marL="914400" indent="-914400">
              <a:lnSpc>
                <a:spcPct val="120000"/>
              </a:lnSpc>
              <a:buFont typeface="+mj-lt"/>
              <a:buAutoNum type="arabicPeriod"/>
            </a:pPr>
            <a:r>
              <a:rPr lang="nb-NO" sz="1200" dirty="0" smtClean="0"/>
              <a:t>Strategien skal få frem at </a:t>
            </a:r>
            <a:r>
              <a:rPr lang="nb-NO" sz="1200" b="1" u="sng" dirty="0" smtClean="0"/>
              <a:t>innovasjon ikke er et mål i seg selv, men et virkemiddel for å nå kommunens mål</a:t>
            </a:r>
            <a:r>
              <a:rPr lang="nb-NO" sz="1200" dirty="0" smtClean="0"/>
              <a:t>. Den skal altså ta utgangpunkt i at innovasjon er en (av flere) måte(r) å løse utfordringer på i Bærum. Den skal handle om samfunnsutfordringer-/muligheter, som gjennomgripende teknologiendringer, klimaendringer og demografiendringer, med andre ord en kommune i endring. Dagens strategi har i stor grad hatt virkemidler som mål. Den reviderte skal ha </a:t>
            </a:r>
            <a:r>
              <a:rPr lang="nb-NO" sz="1200" b="1" u="sng" dirty="0" smtClean="0"/>
              <a:t>resultater i tjenesten som mål</a:t>
            </a:r>
            <a:r>
              <a:rPr lang="nb-NO" sz="1200" dirty="0" smtClean="0"/>
              <a:t>. Dette skal støtte opp om prioriterte satsinger som vist for eksempel i HP. </a:t>
            </a:r>
          </a:p>
          <a:p>
            <a:pPr marL="914400" indent="-914400">
              <a:lnSpc>
                <a:spcPct val="120000"/>
              </a:lnSpc>
              <a:buFont typeface="+mj-lt"/>
              <a:buAutoNum type="arabicPeriod"/>
            </a:pPr>
            <a:endParaRPr lang="nb-NO" sz="1200" dirty="0" smtClean="0"/>
          </a:p>
          <a:p>
            <a:pPr marL="914400" indent="-914400">
              <a:lnSpc>
                <a:spcPct val="120000"/>
              </a:lnSpc>
              <a:buFont typeface="+mj-lt"/>
              <a:buAutoNum type="arabicPeriod"/>
            </a:pPr>
            <a:r>
              <a:rPr lang="nb-NO" sz="1200" dirty="0" smtClean="0"/>
              <a:t>Strategien skal vektlegge siste del av innovasjonsdefinisjonen «nytt – nyttig – nyttiggjort». Strategien skal vise hvordan vi skaper reelle endringer (nyttiggjort) av innovasjoner (nytt) som har positive effekter (nyttig). Dette innebærer </a:t>
            </a:r>
            <a:r>
              <a:rPr lang="nb-NO" sz="1200" b="1" u="sng" dirty="0" smtClean="0"/>
              <a:t>systematisk arbeid med gevinstrealisering i tjenesten, spredning av reelle endringer, internt og på tvers av sektorer, og utenfor egen kommune</a:t>
            </a:r>
            <a:r>
              <a:rPr lang="nb-NO" sz="1200" dirty="0" smtClean="0"/>
              <a:t>. </a:t>
            </a:r>
          </a:p>
          <a:p>
            <a:pPr marL="914400" indent="-914400">
              <a:lnSpc>
                <a:spcPct val="120000"/>
              </a:lnSpc>
              <a:buFont typeface="+mj-lt"/>
              <a:buAutoNum type="arabicPeriod"/>
            </a:pPr>
            <a:endParaRPr lang="nb-NO" sz="1200" dirty="0" smtClean="0"/>
          </a:p>
          <a:p>
            <a:pPr marL="914400" indent="-914400">
              <a:lnSpc>
                <a:spcPct val="120000"/>
              </a:lnSpc>
              <a:buFont typeface="+mj-lt"/>
              <a:buAutoNum type="arabicPeriod"/>
            </a:pPr>
            <a:r>
              <a:rPr lang="nb-NO" sz="1200" dirty="0" smtClean="0"/>
              <a:t>Strategien skal beskrive hvordan kommunen skal spille på lag med næringslivet, utdannings-/forskningsinstitusjoner og andre aktører når det er hensiktsmessig. Strategien må </a:t>
            </a:r>
            <a:r>
              <a:rPr lang="nb-NO" sz="1200" b="1" u="sng" dirty="0" smtClean="0"/>
              <a:t>adressere kommunens fremtidige rolle i utvikling og operasjonalisering av nye samarbeidsformer der det kan styrke og effektivisere kommunen som tjenesteleverandør</a:t>
            </a:r>
            <a:r>
              <a:rPr lang="nb-NO" sz="1200" dirty="0" smtClean="0"/>
              <a:t>. </a:t>
            </a:r>
          </a:p>
          <a:p>
            <a:pPr marL="914400" indent="-914400">
              <a:lnSpc>
                <a:spcPct val="120000"/>
              </a:lnSpc>
              <a:buFont typeface="+mj-lt"/>
              <a:buAutoNum type="arabicPeriod"/>
            </a:pPr>
            <a:endParaRPr lang="nb-NO" sz="1200" dirty="0" smtClean="0"/>
          </a:p>
          <a:p>
            <a:pPr marL="914400" indent="-914400">
              <a:lnSpc>
                <a:spcPct val="120000"/>
              </a:lnSpc>
              <a:buFont typeface="+mj-lt"/>
              <a:buAutoNum type="arabicPeriod"/>
            </a:pPr>
            <a:r>
              <a:rPr lang="nb-NO" sz="1200" dirty="0" smtClean="0"/>
              <a:t>Strategien skal </a:t>
            </a:r>
            <a:r>
              <a:rPr lang="nb-NO" sz="1200" b="1" u="sng" dirty="0" smtClean="0"/>
              <a:t>bygge videre på arbeidet med å lage innovasjonskultur</a:t>
            </a:r>
            <a:r>
              <a:rPr lang="nb-NO" sz="1200" dirty="0" smtClean="0"/>
              <a:t> fra dagens strategi. Her må vi bygge videre på innsatsen de seneste tre årene, da en kontinuerlig utvikling er en forutsetning for transformasjonen til fremtidens kommune. Her bør kompetanse bl.a. på samarbeid med omverdenen inngå i tråd med kommunens satsing på bruker- og innbyggerdialog/medvirkning. </a:t>
            </a:r>
          </a:p>
          <a:p>
            <a:pPr lvl="0"/>
            <a:endParaRPr lang="nb-NO" sz="1200" kern="1200" dirty="0" smtClean="0">
              <a:solidFill>
                <a:schemeClr val="tx1"/>
              </a:solidFill>
              <a:effectLst/>
              <a:latin typeface="+mn-lt"/>
              <a:ea typeface="+mn-ea"/>
              <a:cs typeface="+mn-cs"/>
            </a:endParaRPr>
          </a:p>
          <a:p>
            <a:endParaRPr lang="nb-NO" sz="1200" dirty="0"/>
          </a:p>
        </p:txBody>
      </p:sp>
      <p:sp>
        <p:nvSpPr>
          <p:cNvPr id="4" name="Plassholder for lysbildenummer 3"/>
          <p:cNvSpPr>
            <a:spLocks noGrp="1"/>
          </p:cNvSpPr>
          <p:nvPr>
            <p:ph type="sldNum" sz="quarter" idx="10"/>
          </p:nvPr>
        </p:nvSpPr>
        <p:spPr/>
        <p:txBody>
          <a:bodyPr/>
          <a:lstStyle/>
          <a:p>
            <a:fld id="{6F1F8FE7-22ED-4A4B-860E-82ACC8F5DB43}" type="slidenum">
              <a:rPr lang="nb-NO" smtClean="0"/>
              <a:t>5</a:t>
            </a:fld>
            <a:endParaRPr lang="nb-NO"/>
          </a:p>
        </p:txBody>
      </p:sp>
    </p:spTree>
    <p:extLst>
      <p:ext uri="{BB962C8B-B14F-4D97-AF65-F5344CB8AC3E}">
        <p14:creationId xmlns:p14="http://schemas.microsoft.com/office/powerpoint/2010/main" val="2648932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ACFB641-FA7E-41AC-9055-DA8EC08925A0}" type="slidenum">
              <a:rPr lang="nb-NO" smtClean="0"/>
              <a:t>6</a:t>
            </a:fld>
            <a:endParaRPr lang="nb-NO"/>
          </a:p>
        </p:txBody>
      </p:sp>
    </p:spTree>
    <p:extLst>
      <p:ext uri="{BB962C8B-B14F-4D97-AF65-F5344CB8AC3E}">
        <p14:creationId xmlns:p14="http://schemas.microsoft.com/office/powerpoint/2010/main" val="4220274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nSpc>
                <a:spcPct val="120000"/>
              </a:lnSpc>
              <a:buNone/>
            </a:pPr>
            <a:endParaRPr lang="nb-NO" sz="1100" b="1" dirty="0" smtClean="0"/>
          </a:p>
          <a:p>
            <a:pPr marL="0" indent="0">
              <a:lnSpc>
                <a:spcPct val="100000"/>
              </a:lnSpc>
              <a:spcAft>
                <a:spcPts val="0"/>
              </a:spcAft>
              <a:buNone/>
            </a:pPr>
            <a:r>
              <a:rPr lang="nb-NO" sz="1200" b="1" dirty="0" smtClean="0">
                <a:solidFill>
                  <a:srgbClr val="000000"/>
                </a:solidFill>
                <a:latin typeface="+mn-lt"/>
                <a:ea typeface="Times New Roman"/>
                <a:cs typeface="Times New Roman"/>
              </a:rPr>
              <a:t>Bakgrunn: </a:t>
            </a:r>
            <a:r>
              <a:rPr lang="nb-NO" sz="1200" dirty="0" smtClean="0">
                <a:solidFill>
                  <a:srgbClr val="000000"/>
                </a:solidFill>
                <a:latin typeface="+mn-lt"/>
                <a:ea typeface="Times New Roman"/>
                <a:cs typeface="Times New Roman"/>
              </a:rPr>
              <a:t>Organisasjonen må ha riktig og tilstrekkelig kompetanse på endring og utvikling for å lykkes med omstillingen Bærum kommune står overfor. Dette handler om fremtidens arbeidsplass og arbeidsoppgaver med økt bruk av teknologi, mer effektive arbeidsprosesser og nye samarbeidskonstellasjoner. For å få til denne utviklingen må ansatte og ledere i kommunen utvikle ny kunnskap, ferdigheter og holdninger, og innovasjon kan være et effektfullt virkemiddel. </a:t>
            </a:r>
            <a:endParaRPr lang="nb-NO" sz="1050" dirty="0" smtClean="0">
              <a:latin typeface="+mn-lt"/>
              <a:ea typeface="Calibri"/>
              <a:cs typeface="Times New Roman"/>
            </a:endParaRPr>
          </a:p>
          <a:p>
            <a:pPr marL="0" indent="0">
              <a:lnSpc>
                <a:spcPct val="100000"/>
              </a:lnSpc>
              <a:spcAft>
                <a:spcPts val="0"/>
              </a:spcAft>
              <a:buNone/>
            </a:pPr>
            <a:r>
              <a:rPr lang="nb-NO" sz="1200" dirty="0" smtClean="0">
                <a:latin typeface="Times New Roman"/>
                <a:ea typeface="Times New Roman"/>
                <a:cs typeface="Times New Roman"/>
              </a:rPr>
              <a:t> </a:t>
            </a:r>
            <a:endParaRPr lang="nb-NO" sz="1050" dirty="0" smtClean="0">
              <a:latin typeface="+mn-lt"/>
              <a:ea typeface="Calibri"/>
              <a:cs typeface="Times New Roman"/>
            </a:endParaRPr>
          </a:p>
          <a:p>
            <a:pPr marL="0" indent="0">
              <a:lnSpc>
                <a:spcPct val="100000"/>
              </a:lnSpc>
              <a:spcAft>
                <a:spcPts val="0"/>
              </a:spcAft>
              <a:buNone/>
            </a:pPr>
            <a:r>
              <a:rPr lang="nb-NO" sz="1200" dirty="0" smtClean="0">
                <a:solidFill>
                  <a:srgbClr val="000000"/>
                </a:solidFill>
                <a:latin typeface="+mn-lt"/>
                <a:ea typeface="Times New Roman"/>
                <a:cs typeface="Times New Roman"/>
              </a:rPr>
              <a:t>Det er skapt engasjement og kultur for innovasjon i Bærum kommune de tre siste årene. En videre utvikling er en forutsetning for transformasjonen til fremtidens kommune.</a:t>
            </a:r>
            <a:endParaRPr lang="nb-NO" sz="1050" dirty="0" smtClean="0">
              <a:latin typeface="+mn-lt"/>
              <a:ea typeface="Calibri"/>
              <a:cs typeface="Times New Roman"/>
            </a:endParaRPr>
          </a:p>
          <a:p>
            <a:endParaRPr lang="nb-NO" dirty="0"/>
          </a:p>
        </p:txBody>
      </p:sp>
      <p:sp>
        <p:nvSpPr>
          <p:cNvPr id="4" name="Plassholder for lysbildenummer 3"/>
          <p:cNvSpPr>
            <a:spLocks noGrp="1"/>
          </p:cNvSpPr>
          <p:nvPr>
            <p:ph type="sldNum" sz="quarter" idx="10"/>
          </p:nvPr>
        </p:nvSpPr>
        <p:spPr/>
        <p:txBody>
          <a:bodyPr/>
          <a:lstStyle/>
          <a:p>
            <a:fld id="{DFFBDB67-ADDF-485E-8A4D-BBB77D43BB6C}" type="slidenum">
              <a:rPr lang="nb-NO" smtClean="0"/>
              <a:t>7</a:t>
            </a:fld>
            <a:endParaRPr lang="nb-NO"/>
          </a:p>
        </p:txBody>
      </p:sp>
    </p:spTree>
    <p:extLst>
      <p:ext uri="{BB962C8B-B14F-4D97-AF65-F5344CB8AC3E}">
        <p14:creationId xmlns:p14="http://schemas.microsoft.com/office/powerpoint/2010/main" val="236376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nSpc>
                <a:spcPct val="134000"/>
              </a:lnSpc>
              <a:spcAft>
                <a:spcPts val="0"/>
              </a:spcAft>
              <a:buNone/>
            </a:pPr>
            <a:r>
              <a:rPr lang="nb-NO" sz="9600" b="1" dirty="0" smtClean="0">
                <a:solidFill>
                  <a:srgbClr val="000000"/>
                </a:solidFill>
                <a:ea typeface="Times New Roman"/>
                <a:cs typeface="Times New Roman"/>
              </a:rPr>
              <a:t>Bakgrunn:</a:t>
            </a:r>
            <a:r>
              <a:rPr lang="nb-NO" sz="9600" dirty="0" smtClean="0">
                <a:solidFill>
                  <a:srgbClr val="000000"/>
                </a:solidFill>
                <a:ea typeface="Times New Roman"/>
                <a:cs typeface="Times New Roman"/>
              </a:rPr>
              <a:t> Bærum kommune står overfor store og små utfordringer som også andre må ruste seg for å møte. Kommunens innsats med å utvikle nye løsninger for morgendagens behov må fortsette. Men der gode løsninger allerede er utviklet og testet, er det ikke bærekraftig at Bærum kommune bruker ressurser</a:t>
            </a:r>
            <a:r>
              <a:rPr lang="nb-NO" sz="9600" dirty="0" smtClean="0">
                <a:solidFill>
                  <a:srgbClr val="FF0000"/>
                </a:solidFill>
                <a:ea typeface="Times New Roman"/>
                <a:cs typeface="Times New Roman"/>
              </a:rPr>
              <a:t> </a:t>
            </a:r>
            <a:r>
              <a:rPr lang="nb-NO" sz="9600" dirty="0" smtClean="0">
                <a:solidFill>
                  <a:srgbClr val="000000"/>
                </a:solidFill>
                <a:ea typeface="Times New Roman"/>
                <a:cs typeface="Times New Roman"/>
              </a:rPr>
              <a:t>på å lage egne løsninger. Kommunen må i tillegg til å ivareta etablert kultur for nyskaping og innovasjon, bli bedre på å ta i bruk nye løsninger, kopiere fra andre både internt og eksternt, samt spre gode løsninger som fungerer. </a:t>
            </a:r>
            <a:endParaRPr lang="nb-NO" sz="9600" dirty="0" smtClean="0">
              <a:ea typeface="Calibri"/>
              <a:cs typeface="Times New Roman"/>
            </a:endParaRPr>
          </a:p>
          <a:p>
            <a:pPr marL="0" indent="0">
              <a:lnSpc>
                <a:spcPct val="134000"/>
              </a:lnSpc>
              <a:spcAft>
                <a:spcPts val="0"/>
              </a:spcAft>
              <a:buNone/>
            </a:pPr>
            <a:r>
              <a:rPr lang="nb-NO" sz="9600" dirty="0" smtClean="0">
                <a:solidFill>
                  <a:srgbClr val="000000"/>
                </a:solidFill>
                <a:ea typeface="Times New Roman"/>
                <a:cs typeface="Times New Roman"/>
              </a:rPr>
              <a:t> </a:t>
            </a:r>
            <a:endParaRPr lang="nb-NO" sz="9600" dirty="0" smtClean="0">
              <a:ea typeface="Calibri"/>
              <a:cs typeface="Times New Roman"/>
            </a:endParaRPr>
          </a:p>
          <a:p>
            <a:endParaRPr lang="nb-NO" dirty="0"/>
          </a:p>
        </p:txBody>
      </p:sp>
      <p:sp>
        <p:nvSpPr>
          <p:cNvPr id="4" name="Plassholder for lysbildenummer 3"/>
          <p:cNvSpPr>
            <a:spLocks noGrp="1"/>
          </p:cNvSpPr>
          <p:nvPr>
            <p:ph type="sldNum" sz="quarter" idx="10"/>
          </p:nvPr>
        </p:nvSpPr>
        <p:spPr/>
        <p:txBody>
          <a:bodyPr/>
          <a:lstStyle/>
          <a:p>
            <a:fld id="{EE07DEC1-BD85-4BE9-8B08-2CA195582202}" type="slidenum">
              <a:rPr lang="nb-NO" smtClean="0"/>
              <a:t>8</a:t>
            </a:fld>
            <a:endParaRPr lang="nb-NO"/>
          </a:p>
        </p:txBody>
      </p:sp>
    </p:spTree>
    <p:extLst>
      <p:ext uri="{BB962C8B-B14F-4D97-AF65-F5344CB8AC3E}">
        <p14:creationId xmlns:p14="http://schemas.microsoft.com/office/powerpoint/2010/main" val="276649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nSpc>
                <a:spcPct val="134000"/>
              </a:lnSpc>
              <a:spcAft>
                <a:spcPts val="0"/>
              </a:spcAft>
              <a:buNone/>
            </a:pPr>
            <a:r>
              <a:rPr lang="nb-NO" sz="9600" b="1" dirty="0" smtClean="0">
                <a:solidFill>
                  <a:schemeClr val="tx1">
                    <a:lumMod val="50000"/>
                  </a:schemeClr>
                </a:solidFill>
                <a:ea typeface="Times New Roman"/>
                <a:cs typeface="Times New Roman"/>
              </a:rPr>
              <a:t>Bakgrunn: </a:t>
            </a:r>
            <a:r>
              <a:rPr lang="nb-NO" sz="9600" dirty="0" smtClean="0">
                <a:solidFill>
                  <a:schemeClr val="tx1">
                    <a:lumMod val="50000"/>
                  </a:schemeClr>
                </a:solidFill>
                <a:ea typeface="Times New Roman"/>
                <a:cs typeface="Times New Roman"/>
              </a:rPr>
              <a:t>For å lykkes med satsninger i hele organisasjonen må ny kunnskap deles og vellykkede løsninger tas i bruk og spres for å skape videre utvikling.</a:t>
            </a:r>
            <a:endParaRPr lang="nb-NO" sz="9600" dirty="0" smtClean="0">
              <a:solidFill>
                <a:schemeClr val="tx1">
                  <a:lumMod val="50000"/>
                </a:schemeClr>
              </a:solidFill>
              <a:ea typeface="Calibri"/>
              <a:cs typeface="Times New Roman"/>
            </a:endParaRPr>
          </a:p>
          <a:p>
            <a:pPr marL="0" indent="0">
              <a:lnSpc>
                <a:spcPct val="134000"/>
              </a:lnSpc>
              <a:spcAft>
                <a:spcPts val="0"/>
              </a:spcAft>
              <a:buNone/>
            </a:pPr>
            <a:r>
              <a:rPr lang="nb-NO" sz="9600" dirty="0" smtClean="0">
                <a:solidFill>
                  <a:schemeClr val="tx1">
                    <a:lumMod val="50000"/>
                  </a:schemeClr>
                </a:solidFill>
                <a:ea typeface="Times New Roman"/>
                <a:cs typeface="Times New Roman"/>
              </a:rPr>
              <a:t>Det er mye kompetanse og mange dyktige fagfolk i kommunen og det er behov for å styrke kommunikasjon og samarbeid internt i og på tvers av sektorer. For at alle ansatte i kommunen skal spille på samme lag er det viktig med en felles forståelse av mål og sentrale satsninger</a:t>
            </a:r>
            <a:endParaRPr lang="nb-NO" dirty="0"/>
          </a:p>
        </p:txBody>
      </p:sp>
      <p:sp>
        <p:nvSpPr>
          <p:cNvPr id="4" name="Plassholder for lysbildenummer 3"/>
          <p:cNvSpPr>
            <a:spLocks noGrp="1"/>
          </p:cNvSpPr>
          <p:nvPr>
            <p:ph type="sldNum" sz="quarter" idx="10"/>
          </p:nvPr>
        </p:nvSpPr>
        <p:spPr/>
        <p:txBody>
          <a:bodyPr/>
          <a:lstStyle/>
          <a:p>
            <a:fld id="{DFFBDB67-ADDF-485E-8A4D-BBB77D43BB6C}" type="slidenum">
              <a:rPr lang="nb-NO" smtClean="0"/>
              <a:t>9</a:t>
            </a:fld>
            <a:endParaRPr lang="nb-NO"/>
          </a:p>
        </p:txBody>
      </p:sp>
    </p:spTree>
    <p:extLst>
      <p:ext uri="{BB962C8B-B14F-4D97-AF65-F5344CB8AC3E}">
        <p14:creationId xmlns:p14="http://schemas.microsoft.com/office/powerpoint/2010/main" val="302094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0B89615A-4EEB-4822-AECB-25E29583A4C0}" type="datetimeFigureOut">
              <a:rPr lang="nb-NO" smtClean="0"/>
              <a:t>24.08.2018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1E0552C-5210-46E3-8C5E-7FDB1DA20627}" type="slidenum">
              <a:rPr lang="nb-NO" smtClean="0"/>
              <a:t>‹#›</a:t>
            </a:fld>
            <a:endParaRPr lang="nb-NO"/>
          </a:p>
        </p:txBody>
      </p:sp>
    </p:spTree>
    <p:extLst>
      <p:ext uri="{BB962C8B-B14F-4D97-AF65-F5344CB8AC3E}">
        <p14:creationId xmlns:p14="http://schemas.microsoft.com/office/powerpoint/2010/main" val="313771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0B89615A-4EEB-4822-AECB-25E29583A4C0}" type="datetimeFigureOut">
              <a:rPr lang="nb-NO" smtClean="0"/>
              <a:t>24.08.2018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1E0552C-5210-46E3-8C5E-7FDB1DA20627}" type="slidenum">
              <a:rPr lang="nb-NO" smtClean="0"/>
              <a:t>‹#›</a:t>
            </a:fld>
            <a:endParaRPr lang="nb-NO"/>
          </a:p>
        </p:txBody>
      </p:sp>
    </p:spTree>
    <p:extLst>
      <p:ext uri="{BB962C8B-B14F-4D97-AF65-F5344CB8AC3E}">
        <p14:creationId xmlns:p14="http://schemas.microsoft.com/office/powerpoint/2010/main" val="228955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0B89615A-4EEB-4822-AECB-25E29583A4C0}" type="datetimeFigureOut">
              <a:rPr lang="nb-NO" smtClean="0"/>
              <a:t>24.08.2018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1E0552C-5210-46E3-8C5E-7FDB1DA20627}" type="slidenum">
              <a:rPr lang="nb-NO" smtClean="0"/>
              <a:t>‹#›</a:t>
            </a:fld>
            <a:endParaRPr lang="nb-NO"/>
          </a:p>
        </p:txBody>
      </p:sp>
    </p:spTree>
    <p:extLst>
      <p:ext uri="{BB962C8B-B14F-4D97-AF65-F5344CB8AC3E}">
        <p14:creationId xmlns:p14="http://schemas.microsoft.com/office/powerpoint/2010/main" val="279374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tellysbild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BD6363-861D-4B75-8BA5-EBB9ACF8E4BD}"/>
              </a:ext>
            </a:extLst>
          </p:cNvPr>
          <p:cNvSpPr>
            <a:spLocks noGrp="1"/>
          </p:cNvSpPr>
          <p:nvPr>
            <p:ph type="pic" sz="quarter" idx="10" hasCustomPrompt="1"/>
          </p:nvPr>
        </p:nvSpPr>
        <p:spPr>
          <a:xfrm>
            <a:off x="0" y="0"/>
            <a:ext cx="12192000" cy="6858000"/>
          </a:xfrm>
          <a:blipFill>
            <a:blip r:embed="rId2"/>
            <a:stretch>
              <a:fillRect/>
            </a:stretch>
          </a:blipFill>
        </p:spPr>
        <p:txBody>
          <a:bodyPr/>
          <a:lstStyle>
            <a:lvl1pPr marL="0" indent="0">
              <a:buNone/>
              <a:defRPr/>
            </a:lvl1pPr>
          </a:lstStyle>
          <a:p>
            <a:r>
              <a:rPr lang="nb-NO" dirty="0"/>
              <a:t> </a:t>
            </a:r>
          </a:p>
        </p:txBody>
      </p:sp>
      <p:sp>
        <p:nvSpPr>
          <p:cNvPr id="10" name="Text Placeholder 9">
            <a:extLst>
              <a:ext uri="{FF2B5EF4-FFF2-40B4-BE49-F238E27FC236}">
                <a16:creationId xmlns:a16="http://schemas.microsoft.com/office/drawing/2014/main" id="{57AC612F-14F8-4A54-B580-019260AD42DA}"/>
              </a:ext>
            </a:extLst>
          </p:cNvPr>
          <p:cNvSpPr>
            <a:spLocks noGrp="1"/>
          </p:cNvSpPr>
          <p:nvPr>
            <p:ph type="body" sz="quarter" idx="11" hasCustomPrompt="1"/>
          </p:nvPr>
        </p:nvSpPr>
        <p:spPr>
          <a:xfrm>
            <a:off x="4603510" y="1978415"/>
            <a:ext cx="7002523" cy="4297028"/>
          </a:xfrm>
          <a:blipFill>
            <a:blip r:embed="rId3"/>
            <a:stretch>
              <a:fillRect/>
            </a:stretch>
          </a:blipFill>
        </p:spPr>
        <p:txBody>
          <a:bodyPr>
            <a:normAutofit/>
          </a:bodyPr>
          <a:lstStyle>
            <a:lvl1pPr marL="0" indent="0">
              <a:buNone/>
              <a:defRPr sz="100">
                <a:solidFill>
                  <a:schemeClr val="bg1"/>
                </a:solidFill>
              </a:defRPr>
            </a:lvl1pPr>
          </a:lstStyle>
          <a:p>
            <a:pPr lvl="0"/>
            <a:r>
              <a:rPr lang="nb-NO" dirty="0"/>
              <a:t> </a:t>
            </a:r>
          </a:p>
        </p:txBody>
      </p:sp>
      <p:sp>
        <p:nvSpPr>
          <p:cNvPr id="2" name="Tittel 1"/>
          <p:cNvSpPr>
            <a:spLocks noGrp="1"/>
          </p:cNvSpPr>
          <p:nvPr>
            <p:ph type="ctrTitle" hasCustomPrompt="1"/>
          </p:nvPr>
        </p:nvSpPr>
        <p:spPr>
          <a:xfrm>
            <a:off x="5103004" y="3223783"/>
            <a:ext cx="6110741" cy="1346618"/>
          </a:xfrm>
        </p:spPr>
        <p:txBody>
          <a:bodyPr anchor="b" anchorCtr="0">
            <a:normAutofit/>
          </a:bodyPr>
          <a:lstStyle>
            <a:lvl1pPr algn="l">
              <a:lnSpc>
                <a:spcPct val="100000"/>
              </a:lnSpc>
              <a:defRPr sz="4049" b="1">
                <a:solidFill>
                  <a:srgbClr val="367B55"/>
                </a:solidFill>
              </a:defRPr>
            </a:lvl1pPr>
          </a:lstStyle>
          <a:p>
            <a:r>
              <a:rPr lang="nb-NO" dirty="0"/>
              <a:t>Klikk for å redigere tittelstil</a:t>
            </a:r>
          </a:p>
        </p:txBody>
      </p:sp>
      <p:sp>
        <p:nvSpPr>
          <p:cNvPr id="3" name="Undertittel 2"/>
          <p:cNvSpPr>
            <a:spLocks noGrp="1"/>
          </p:cNvSpPr>
          <p:nvPr>
            <p:ph type="subTitle" idx="1" hasCustomPrompt="1"/>
          </p:nvPr>
        </p:nvSpPr>
        <p:spPr>
          <a:xfrm>
            <a:off x="5103004" y="4691900"/>
            <a:ext cx="6110741" cy="621672"/>
          </a:xfrm>
        </p:spPr>
        <p:txBody>
          <a:bodyPr>
            <a:normAutofit/>
          </a:bodyPr>
          <a:lstStyle>
            <a:lvl1pPr marL="0" indent="0" algn="l">
              <a:lnSpc>
                <a:spcPts val="2250"/>
              </a:lnSpc>
              <a:buNone/>
              <a:defRPr sz="1800" b="0" baseline="0">
                <a:solidFill>
                  <a:schemeClr val="accent2"/>
                </a:solidFill>
                <a:latin typeface="+mn-lt"/>
                <a:cs typeface="Arial" panose="020B0604020202020204" pitchFamily="34" charset="0"/>
              </a:defRPr>
            </a:lvl1pPr>
            <a:lvl2pPr marL="456919" indent="0" algn="ctr">
              <a:buNone/>
              <a:defRPr sz="1999"/>
            </a:lvl2pPr>
            <a:lvl3pPr marL="913838" indent="0" algn="ctr">
              <a:buNone/>
              <a:defRPr sz="1799"/>
            </a:lvl3pPr>
            <a:lvl4pPr marL="1370756" indent="0" algn="ctr">
              <a:buNone/>
              <a:defRPr sz="1599"/>
            </a:lvl4pPr>
            <a:lvl5pPr marL="1827675" indent="0" algn="ctr">
              <a:buNone/>
              <a:defRPr sz="1599"/>
            </a:lvl5pPr>
            <a:lvl6pPr marL="2284594" indent="0" algn="ctr">
              <a:buNone/>
              <a:defRPr sz="1599"/>
            </a:lvl6pPr>
            <a:lvl7pPr marL="2741512" indent="0" algn="ctr">
              <a:buNone/>
              <a:defRPr sz="1599"/>
            </a:lvl7pPr>
            <a:lvl8pPr marL="3198431" indent="0" algn="ctr">
              <a:buNone/>
              <a:defRPr sz="1599"/>
            </a:lvl8pPr>
            <a:lvl9pPr marL="3655350" indent="0" algn="ctr">
              <a:buNone/>
              <a:defRPr sz="1599"/>
            </a:lvl9pPr>
          </a:lstStyle>
          <a:p>
            <a:r>
              <a:rPr lang="nb-NO" dirty="0"/>
              <a:t>Tittel Navn </a:t>
            </a:r>
            <a:r>
              <a:rPr lang="nb-NO" dirty="0" err="1"/>
              <a:t>Navnesen</a:t>
            </a:r>
            <a:r>
              <a:rPr lang="nb-NO" dirty="0"/>
              <a:t> | </a:t>
            </a:r>
            <a:r>
              <a:rPr lang="nb-NO" dirty="0" err="1"/>
              <a:t>dd</a:t>
            </a:r>
            <a:r>
              <a:rPr lang="nb-NO" dirty="0"/>
              <a:t>. MMM </a:t>
            </a:r>
            <a:r>
              <a:rPr lang="nb-NO" dirty="0" err="1"/>
              <a:t>åååå</a:t>
            </a:r>
            <a:endParaRPr lang="nb-NO" dirty="0"/>
          </a:p>
        </p:txBody>
      </p:sp>
    </p:spTree>
    <p:extLst>
      <p:ext uri="{BB962C8B-B14F-4D97-AF65-F5344CB8AC3E}">
        <p14:creationId xmlns:p14="http://schemas.microsoft.com/office/powerpoint/2010/main" val="2375588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24.08.2018</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8" name="Plassholder for tekst 7"/>
          <p:cNvSpPr>
            <a:spLocks noGrp="1"/>
          </p:cNvSpPr>
          <p:nvPr>
            <p:ph type="body" sz="quarter" idx="14"/>
          </p:nvPr>
        </p:nvSpPr>
        <p:spPr>
          <a:xfrm>
            <a:off x="1094395" y="1818741"/>
            <a:ext cx="10029119" cy="444834"/>
          </a:xfrm>
        </p:spPr>
        <p:txBody>
          <a:bodyPr/>
          <a:lstStyle>
            <a:lvl1pPr marL="0" indent="0">
              <a:buNone/>
              <a:defRPr/>
            </a:lvl1pPr>
          </a:lstStyle>
          <a:p>
            <a:pPr lvl="0"/>
            <a:r>
              <a:rPr lang="nb-NO" smtClean="0"/>
              <a:t>Klikk for å redigere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smtClean="0"/>
              <a:t>Klikk for å redigere tittelstil</a:t>
            </a:r>
            <a:endParaRPr lang="nb-NO"/>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094144" y="2410701"/>
            <a:ext cx="10029655" cy="348201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400027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0B89615A-4EEB-4822-AECB-25E29583A4C0}" type="datetimeFigureOut">
              <a:rPr lang="nb-NO" smtClean="0"/>
              <a:t>24.08.2018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1E0552C-5210-46E3-8C5E-7FDB1DA20627}" type="slidenum">
              <a:rPr lang="nb-NO" smtClean="0"/>
              <a:t>‹#›</a:t>
            </a:fld>
            <a:endParaRPr lang="nb-NO"/>
          </a:p>
        </p:txBody>
      </p:sp>
    </p:spTree>
    <p:extLst>
      <p:ext uri="{BB962C8B-B14F-4D97-AF65-F5344CB8AC3E}">
        <p14:creationId xmlns:p14="http://schemas.microsoft.com/office/powerpoint/2010/main" val="154879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0B89615A-4EEB-4822-AECB-25E29583A4C0}" type="datetimeFigureOut">
              <a:rPr lang="nb-NO" smtClean="0"/>
              <a:t>24.08.2018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1E0552C-5210-46E3-8C5E-7FDB1DA20627}" type="slidenum">
              <a:rPr lang="nb-NO" smtClean="0"/>
              <a:t>‹#›</a:t>
            </a:fld>
            <a:endParaRPr lang="nb-NO"/>
          </a:p>
        </p:txBody>
      </p:sp>
    </p:spTree>
    <p:extLst>
      <p:ext uri="{BB962C8B-B14F-4D97-AF65-F5344CB8AC3E}">
        <p14:creationId xmlns:p14="http://schemas.microsoft.com/office/powerpoint/2010/main" val="181032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0B89615A-4EEB-4822-AECB-25E29583A4C0}" type="datetimeFigureOut">
              <a:rPr lang="nb-NO" smtClean="0"/>
              <a:t>24.08.2018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1E0552C-5210-46E3-8C5E-7FDB1DA20627}" type="slidenum">
              <a:rPr lang="nb-NO" smtClean="0"/>
              <a:t>‹#›</a:t>
            </a:fld>
            <a:endParaRPr lang="nb-NO"/>
          </a:p>
        </p:txBody>
      </p:sp>
    </p:spTree>
    <p:extLst>
      <p:ext uri="{BB962C8B-B14F-4D97-AF65-F5344CB8AC3E}">
        <p14:creationId xmlns:p14="http://schemas.microsoft.com/office/powerpoint/2010/main" val="241162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0B89615A-4EEB-4822-AECB-25E29583A4C0}" type="datetimeFigureOut">
              <a:rPr lang="nb-NO" smtClean="0"/>
              <a:t>24.08.2018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61E0552C-5210-46E3-8C5E-7FDB1DA20627}" type="slidenum">
              <a:rPr lang="nb-NO" smtClean="0"/>
              <a:t>‹#›</a:t>
            </a:fld>
            <a:endParaRPr lang="nb-NO"/>
          </a:p>
        </p:txBody>
      </p:sp>
    </p:spTree>
    <p:extLst>
      <p:ext uri="{BB962C8B-B14F-4D97-AF65-F5344CB8AC3E}">
        <p14:creationId xmlns:p14="http://schemas.microsoft.com/office/powerpoint/2010/main" val="254649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0B89615A-4EEB-4822-AECB-25E29583A4C0}" type="datetimeFigureOut">
              <a:rPr lang="nb-NO" smtClean="0"/>
              <a:t>24.08.2018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1E0552C-5210-46E3-8C5E-7FDB1DA20627}" type="slidenum">
              <a:rPr lang="nb-NO" smtClean="0"/>
              <a:t>‹#›</a:t>
            </a:fld>
            <a:endParaRPr lang="nb-NO"/>
          </a:p>
        </p:txBody>
      </p:sp>
    </p:spTree>
    <p:extLst>
      <p:ext uri="{BB962C8B-B14F-4D97-AF65-F5344CB8AC3E}">
        <p14:creationId xmlns:p14="http://schemas.microsoft.com/office/powerpoint/2010/main" val="506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B89615A-4EEB-4822-AECB-25E29583A4C0}" type="datetimeFigureOut">
              <a:rPr lang="nb-NO" smtClean="0"/>
              <a:t>24.08.2018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61E0552C-5210-46E3-8C5E-7FDB1DA20627}" type="slidenum">
              <a:rPr lang="nb-NO" smtClean="0"/>
              <a:t>‹#›</a:t>
            </a:fld>
            <a:endParaRPr lang="nb-NO"/>
          </a:p>
        </p:txBody>
      </p:sp>
    </p:spTree>
    <p:extLst>
      <p:ext uri="{BB962C8B-B14F-4D97-AF65-F5344CB8AC3E}">
        <p14:creationId xmlns:p14="http://schemas.microsoft.com/office/powerpoint/2010/main" val="329713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0B89615A-4EEB-4822-AECB-25E29583A4C0}" type="datetimeFigureOut">
              <a:rPr lang="nb-NO" smtClean="0"/>
              <a:t>24.08.2018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1E0552C-5210-46E3-8C5E-7FDB1DA20627}" type="slidenum">
              <a:rPr lang="nb-NO" smtClean="0"/>
              <a:t>‹#›</a:t>
            </a:fld>
            <a:endParaRPr lang="nb-NO"/>
          </a:p>
        </p:txBody>
      </p:sp>
    </p:spTree>
    <p:extLst>
      <p:ext uri="{BB962C8B-B14F-4D97-AF65-F5344CB8AC3E}">
        <p14:creationId xmlns:p14="http://schemas.microsoft.com/office/powerpoint/2010/main" val="156489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0B89615A-4EEB-4822-AECB-25E29583A4C0}" type="datetimeFigureOut">
              <a:rPr lang="nb-NO" smtClean="0"/>
              <a:t>24.08.2018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1E0552C-5210-46E3-8C5E-7FDB1DA20627}" type="slidenum">
              <a:rPr lang="nb-NO" smtClean="0"/>
              <a:t>‹#›</a:t>
            </a:fld>
            <a:endParaRPr lang="nb-NO"/>
          </a:p>
        </p:txBody>
      </p:sp>
    </p:spTree>
    <p:extLst>
      <p:ext uri="{BB962C8B-B14F-4D97-AF65-F5344CB8AC3E}">
        <p14:creationId xmlns:p14="http://schemas.microsoft.com/office/powerpoint/2010/main" val="190024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9615A-4EEB-4822-AECB-25E29583A4C0}" type="datetimeFigureOut">
              <a:rPr lang="nb-NO" smtClean="0"/>
              <a:t>24.08.2018</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0552C-5210-46E3-8C5E-7FDB1DA20627}" type="slidenum">
              <a:rPr lang="nb-NO" smtClean="0"/>
              <a:t>‹#›</a:t>
            </a:fld>
            <a:endParaRPr lang="nb-NO"/>
          </a:p>
        </p:txBody>
      </p:sp>
    </p:spTree>
    <p:extLst>
      <p:ext uri="{BB962C8B-B14F-4D97-AF65-F5344CB8AC3E}">
        <p14:creationId xmlns:p14="http://schemas.microsoft.com/office/powerpoint/2010/main" val="50580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Data" Target="../diagrams/data2.xml"/><Relationship Id="rId11" Type="http://schemas.openxmlformats.org/officeDocument/2006/relationships/image" Target="../media/image7.jpg"/><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jpg"/><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tanketanken.no/sammen-om-a-mote-morgendagens-utfordringer/" TargetMode="Externa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821090-0C49-4587-8B20-A0AC12F18374}"/>
              </a:ext>
            </a:extLst>
          </p:cNvPr>
          <p:cNvSpPr>
            <a:spLocks noGrp="1"/>
          </p:cNvSpPr>
          <p:nvPr>
            <p:ph type="pic" sz="quarter" idx="10"/>
          </p:nvPr>
        </p:nvSpPr>
        <p:spPr/>
      </p:sp>
      <p:sp>
        <p:nvSpPr>
          <p:cNvPr id="5" name="Text Placeholder 4">
            <a:extLst>
              <a:ext uri="{FF2B5EF4-FFF2-40B4-BE49-F238E27FC236}">
                <a16:creationId xmlns:a16="http://schemas.microsoft.com/office/drawing/2014/main" id="{EF387CA9-E15E-4885-B91A-807F02971A6C}"/>
              </a:ext>
            </a:extLst>
          </p:cNvPr>
          <p:cNvSpPr>
            <a:spLocks noGrp="1"/>
          </p:cNvSpPr>
          <p:nvPr>
            <p:ph type="body" sz="quarter" idx="11"/>
          </p:nvPr>
        </p:nvSpPr>
        <p:spPr/>
        <p:txBody>
          <a:bodyPr/>
          <a:lstStyle/>
          <a:p>
            <a:endParaRPr lang="nb-NO"/>
          </a:p>
        </p:txBody>
      </p:sp>
      <p:sp>
        <p:nvSpPr>
          <p:cNvPr id="2" name="Title 1">
            <a:extLst>
              <a:ext uri="{FF2B5EF4-FFF2-40B4-BE49-F238E27FC236}">
                <a16:creationId xmlns:a16="http://schemas.microsoft.com/office/drawing/2014/main" id="{DE2F5926-1007-4995-967C-F02ED724499B}"/>
              </a:ext>
            </a:extLst>
          </p:cNvPr>
          <p:cNvSpPr>
            <a:spLocks noGrp="1"/>
          </p:cNvSpPr>
          <p:nvPr>
            <p:ph type="ctrTitle"/>
          </p:nvPr>
        </p:nvSpPr>
        <p:spPr/>
        <p:txBody>
          <a:bodyPr/>
          <a:lstStyle/>
          <a:p>
            <a:r>
              <a:rPr lang="nb-NO" dirty="0" smtClean="0"/>
              <a:t>Nytt, nyttig og nyttiggjort</a:t>
            </a:r>
            <a:endParaRPr lang="nb-NO" dirty="0"/>
          </a:p>
        </p:txBody>
      </p:sp>
      <p:sp>
        <p:nvSpPr>
          <p:cNvPr id="3" name="Subtitle 2">
            <a:extLst>
              <a:ext uri="{FF2B5EF4-FFF2-40B4-BE49-F238E27FC236}">
                <a16:creationId xmlns:a16="http://schemas.microsoft.com/office/drawing/2014/main" id="{DF82C179-AB9A-4649-A6DE-AA1A5B6D0401}"/>
              </a:ext>
            </a:extLst>
          </p:cNvPr>
          <p:cNvSpPr>
            <a:spLocks noGrp="1"/>
          </p:cNvSpPr>
          <p:nvPr>
            <p:ph type="subTitle" idx="1"/>
          </p:nvPr>
        </p:nvSpPr>
        <p:spPr/>
        <p:txBody>
          <a:bodyPr/>
          <a:lstStyle/>
          <a:p>
            <a:r>
              <a:rPr lang="nb-NO" dirty="0" smtClean="0"/>
              <a:t>Stein Erik Skilhagen | 22.08.2018</a:t>
            </a:r>
            <a:endParaRPr lang="nb-NO" dirty="0"/>
          </a:p>
        </p:txBody>
      </p:sp>
    </p:spTree>
    <p:extLst>
      <p:ext uri="{BB962C8B-B14F-4D97-AF65-F5344CB8AC3E}">
        <p14:creationId xmlns:p14="http://schemas.microsoft.com/office/powerpoint/2010/main" val="1623932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 y="0"/>
            <a:ext cx="6662822" cy="6858000"/>
          </a:xfrm>
          <a:prstGeom prst="rect">
            <a:avLst/>
          </a:prstGeom>
        </p:spPr>
      </p:pic>
      <p:sp>
        <p:nvSpPr>
          <p:cNvPr id="4" name="Plassholder for innhold 5"/>
          <p:cNvSpPr>
            <a:spLocks noGrp="1"/>
          </p:cNvSpPr>
          <p:nvPr>
            <p:ph sz="half" idx="2"/>
          </p:nvPr>
        </p:nvSpPr>
        <p:spPr>
          <a:xfrm>
            <a:off x="6837872" y="1939863"/>
            <a:ext cx="5647649" cy="4322962"/>
          </a:xfrm>
          <a:ln>
            <a:solidFill>
              <a:schemeClr val="accent1"/>
            </a:solidFill>
          </a:ln>
        </p:spPr>
        <p:txBody>
          <a:bodyPr>
            <a:normAutofit fontScale="62500" lnSpcReduction="20000"/>
          </a:bodyPr>
          <a:lstStyle/>
          <a:p>
            <a:pPr marL="0" lvl="1" indent="0">
              <a:lnSpc>
                <a:spcPct val="120000"/>
              </a:lnSpc>
              <a:spcBef>
                <a:spcPts val="450"/>
              </a:spcBef>
              <a:buNone/>
            </a:pPr>
            <a:r>
              <a:rPr lang="nb-NO" sz="5062" b="1" dirty="0">
                <a:solidFill>
                  <a:schemeClr val="tx2"/>
                </a:solidFill>
              </a:rPr>
              <a:t>Innsatsområde 4: </a:t>
            </a:r>
          </a:p>
          <a:p>
            <a:pPr marL="0" lvl="1" indent="0">
              <a:lnSpc>
                <a:spcPct val="120000"/>
              </a:lnSpc>
              <a:spcBef>
                <a:spcPts val="450"/>
              </a:spcBef>
              <a:buNone/>
            </a:pPr>
            <a:r>
              <a:rPr lang="nb-NO" sz="6749" b="1" dirty="0">
                <a:solidFill>
                  <a:srgbClr val="3C3E3E"/>
                </a:solidFill>
              </a:rPr>
              <a:t>Åpen </a:t>
            </a:r>
            <a:r>
              <a:rPr lang="nb-NO" sz="6749" b="1" dirty="0">
                <a:solidFill>
                  <a:srgbClr val="3C3E3E"/>
                </a:solidFill>
              </a:rPr>
              <a:t>innovasjon – </a:t>
            </a:r>
            <a:r>
              <a:rPr lang="nb-NO" sz="6749" b="1" dirty="0">
                <a:solidFill>
                  <a:srgbClr val="3C3E3E"/>
                </a:solidFill>
              </a:rPr>
              <a:t>kommunens rolle i samfunnet  </a:t>
            </a:r>
          </a:p>
          <a:p>
            <a:pPr marL="0" indent="0">
              <a:lnSpc>
                <a:spcPct val="120000"/>
              </a:lnSpc>
              <a:buNone/>
            </a:pPr>
            <a:endParaRPr lang="nb-NO" b="1" dirty="0" smtClean="0"/>
          </a:p>
          <a:p>
            <a:pPr marL="0" indent="0">
              <a:lnSpc>
                <a:spcPct val="120000"/>
              </a:lnSpc>
              <a:buNone/>
            </a:pPr>
            <a:r>
              <a:rPr lang="nb-NO" sz="6299" b="1" dirty="0">
                <a:solidFill>
                  <a:srgbClr val="000000"/>
                </a:solidFill>
                <a:ea typeface="Times New Roman"/>
                <a:cs typeface="Times New Roman"/>
              </a:rPr>
              <a:t/>
            </a:r>
            <a:br>
              <a:rPr lang="nb-NO" sz="6299" b="1" dirty="0">
                <a:solidFill>
                  <a:srgbClr val="000000"/>
                </a:solidFill>
                <a:ea typeface="Times New Roman"/>
                <a:cs typeface="Times New Roman"/>
              </a:rPr>
            </a:br>
            <a:endParaRPr lang="nb-NO" sz="3937" dirty="0">
              <a:solidFill>
                <a:schemeClr val="tx1">
                  <a:lumMod val="50000"/>
                </a:schemeClr>
              </a:solidFill>
              <a:ea typeface="Times New Roman"/>
              <a:cs typeface="Times New Roman"/>
            </a:endParaRPr>
          </a:p>
        </p:txBody>
      </p:sp>
    </p:spTree>
    <p:extLst>
      <p:ext uri="{BB962C8B-B14F-4D97-AF65-F5344CB8AC3E}">
        <p14:creationId xmlns:p14="http://schemas.microsoft.com/office/powerpoint/2010/main" val="1725723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rotWithShape="1">
          <a:blip r:embed="rId3" cstate="print">
            <a:extLst>
              <a:ext uri="{28A0092B-C50C-407E-A947-70E740481C1C}">
                <a14:useLocalDpi xmlns:a14="http://schemas.microsoft.com/office/drawing/2010/main" val="0"/>
              </a:ext>
            </a:extLst>
          </a:blip>
          <a:srcRect t="11110" r="172" b="7707"/>
          <a:stretch/>
        </p:blipFill>
        <p:spPr>
          <a:xfrm>
            <a:off x="3622" y="-765711"/>
            <a:ext cx="6660718" cy="8159958"/>
          </a:xfrm>
          <a:prstGeom prst="rect">
            <a:avLst/>
          </a:prstGeom>
        </p:spPr>
      </p:pic>
      <p:sp>
        <p:nvSpPr>
          <p:cNvPr id="6" name="Plassholder for innhold 5"/>
          <p:cNvSpPr>
            <a:spLocks noGrp="1"/>
          </p:cNvSpPr>
          <p:nvPr>
            <p:ph sz="half" idx="2"/>
          </p:nvPr>
        </p:nvSpPr>
        <p:spPr>
          <a:xfrm>
            <a:off x="7100728" y="1951291"/>
            <a:ext cx="7058834" cy="3728680"/>
          </a:xfrm>
          <a:ln>
            <a:solidFill>
              <a:schemeClr val="accent1"/>
            </a:solidFill>
          </a:ln>
        </p:spPr>
        <p:txBody>
          <a:bodyPr>
            <a:normAutofit fontScale="62500" lnSpcReduction="20000"/>
          </a:bodyPr>
          <a:lstStyle/>
          <a:p>
            <a:pPr marL="0" lvl="1" indent="0">
              <a:lnSpc>
                <a:spcPct val="120000"/>
              </a:lnSpc>
              <a:spcBef>
                <a:spcPts val="450"/>
              </a:spcBef>
              <a:buNone/>
            </a:pPr>
            <a:r>
              <a:rPr lang="nb-NO" sz="5624" b="1" dirty="0">
                <a:solidFill>
                  <a:schemeClr val="tx2"/>
                </a:solidFill>
              </a:rPr>
              <a:t>Innsatsområde 5: </a:t>
            </a:r>
          </a:p>
          <a:p>
            <a:pPr marL="0" lvl="1" indent="0">
              <a:lnSpc>
                <a:spcPct val="120000"/>
              </a:lnSpc>
              <a:spcBef>
                <a:spcPts val="450"/>
              </a:spcBef>
              <a:buNone/>
            </a:pPr>
            <a:r>
              <a:rPr lang="nb-NO" sz="7592" b="1" dirty="0">
                <a:solidFill>
                  <a:srgbClr val="3C3E3E"/>
                </a:solidFill>
              </a:rPr>
              <a:t>Nyttiggjort – </a:t>
            </a:r>
            <a:r>
              <a:rPr lang="nb-NO" sz="7592" b="1" dirty="0">
                <a:solidFill>
                  <a:srgbClr val="3C3E3E"/>
                </a:solidFill>
              </a:rPr>
              <a:t>gevinstrealisering</a:t>
            </a:r>
          </a:p>
          <a:p>
            <a:pPr marL="0" indent="0">
              <a:lnSpc>
                <a:spcPct val="120000"/>
              </a:lnSpc>
              <a:buNone/>
            </a:pPr>
            <a:endParaRPr lang="nb-NO" b="1" dirty="0" smtClean="0"/>
          </a:p>
          <a:p>
            <a:pPr marL="0" indent="0">
              <a:lnSpc>
                <a:spcPct val="120000"/>
              </a:lnSpc>
              <a:buNone/>
            </a:pPr>
            <a:r>
              <a:rPr lang="nb-NO" sz="6299" b="1" dirty="0">
                <a:solidFill>
                  <a:srgbClr val="000000"/>
                </a:solidFill>
                <a:ea typeface="Times New Roman"/>
                <a:cs typeface="Times New Roman"/>
              </a:rPr>
              <a:t/>
            </a:r>
            <a:br>
              <a:rPr lang="nb-NO" sz="6299" b="1" dirty="0">
                <a:solidFill>
                  <a:srgbClr val="000000"/>
                </a:solidFill>
                <a:ea typeface="Times New Roman"/>
                <a:cs typeface="Times New Roman"/>
              </a:rPr>
            </a:br>
            <a:endParaRPr lang="nb-NO" sz="3937" dirty="0">
              <a:solidFill>
                <a:schemeClr val="tx1">
                  <a:lumMod val="50000"/>
                </a:schemeClr>
              </a:solidFill>
              <a:ea typeface="Times New Roman"/>
              <a:cs typeface="Times New Roman"/>
            </a:endParaRPr>
          </a:p>
        </p:txBody>
      </p:sp>
    </p:spTree>
    <p:extLst>
      <p:ext uri="{BB962C8B-B14F-4D97-AF65-F5344CB8AC3E}">
        <p14:creationId xmlns:p14="http://schemas.microsoft.com/office/powerpoint/2010/main" val="252762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stretch>
            <a:fillRect/>
          </a:stretch>
        </p:blipFill>
        <p:spPr>
          <a:xfrm>
            <a:off x="1921758" y="121623"/>
            <a:ext cx="3369625" cy="2801771"/>
          </a:xfrm>
          <a:prstGeom prst="rect">
            <a:avLst/>
          </a:prstGeom>
        </p:spPr>
      </p:pic>
      <p:pic>
        <p:nvPicPr>
          <p:cNvPr id="6" name="Bilde 5"/>
          <p:cNvPicPr>
            <a:picLocks noChangeAspect="1"/>
          </p:cNvPicPr>
          <p:nvPr/>
        </p:nvPicPr>
        <p:blipFill rotWithShape="1">
          <a:blip r:embed="rId4"/>
          <a:srcRect l="10843" t="13268" r="10148" b="10963"/>
          <a:stretch/>
        </p:blipFill>
        <p:spPr>
          <a:xfrm>
            <a:off x="7015376" y="314260"/>
            <a:ext cx="4763637" cy="2571415"/>
          </a:xfrm>
          <a:prstGeom prst="rect">
            <a:avLst/>
          </a:prstGeom>
        </p:spPr>
      </p:pic>
      <p:sp>
        <p:nvSpPr>
          <p:cNvPr id="7" name="Plassholder for innhold 5"/>
          <p:cNvSpPr>
            <a:spLocks noGrp="1"/>
          </p:cNvSpPr>
          <p:nvPr>
            <p:ph sz="half" idx="4294967295"/>
          </p:nvPr>
        </p:nvSpPr>
        <p:spPr>
          <a:xfrm>
            <a:off x="7402574" y="2705925"/>
            <a:ext cx="3989241" cy="844832"/>
          </a:xfrm>
          <a:prstGeom prst="rect">
            <a:avLst/>
          </a:prstGeom>
          <a:solidFill>
            <a:srgbClr val="748E67">
              <a:alpha val="69804"/>
            </a:srgbClr>
          </a:solidFill>
        </p:spPr>
        <p:txBody>
          <a:bodyPr>
            <a:noAutofit/>
          </a:bodyPr>
          <a:lstStyle/>
          <a:p>
            <a:pPr marL="0" indent="0" algn="ctr">
              <a:buNone/>
            </a:pPr>
            <a:r>
              <a:rPr lang="nb-NO" sz="3599" dirty="0" err="1">
                <a:ln w="0"/>
                <a:solidFill>
                  <a:schemeClr val="accent3">
                    <a:lumMod val="20000"/>
                    <a:lumOff val="80000"/>
                  </a:schemeClr>
                </a:solidFill>
                <a:effectLst>
                  <a:outerShdw blurRad="38100" dist="38100" dir="2700000" algn="tl">
                    <a:srgbClr val="000000">
                      <a:alpha val="43137"/>
                    </a:srgbClr>
                  </a:outerShdw>
                </a:effectLst>
                <a:latin typeface="+mj-lt"/>
              </a:rPr>
              <a:t>Carpe</a:t>
            </a:r>
            <a:r>
              <a:rPr lang="nb-NO" sz="3599" dirty="0">
                <a:ln w="0"/>
                <a:solidFill>
                  <a:schemeClr val="accent3">
                    <a:lumMod val="20000"/>
                    <a:lumOff val="80000"/>
                  </a:schemeClr>
                </a:solidFill>
                <a:effectLst>
                  <a:outerShdw blurRad="38100" dist="38100" dir="2700000" algn="tl">
                    <a:srgbClr val="000000">
                      <a:alpha val="43137"/>
                    </a:srgbClr>
                  </a:outerShdw>
                </a:effectLst>
                <a:latin typeface="+mj-lt"/>
              </a:rPr>
              <a:t> </a:t>
            </a:r>
            <a:r>
              <a:rPr lang="nb-NO" sz="3599" dirty="0" err="1">
                <a:ln w="0"/>
                <a:solidFill>
                  <a:schemeClr val="accent3">
                    <a:lumMod val="20000"/>
                    <a:lumOff val="80000"/>
                  </a:schemeClr>
                </a:solidFill>
                <a:effectLst>
                  <a:outerShdw blurRad="38100" dist="38100" dir="2700000" algn="tl">
                    <a:srgbClr val="000000">
                      <a:alpha val="43137"/>
                    </a:srgbClr>
                  </a:outerShdw>
                </a:effectLst>
                <a:latin typeface="+mj-lt"/>
              </a:rPr>
              <a:t>diem</a:t>
            </a:r>
            <a:r>
              <a:rPr lang="nb-NO" sz="3599" dirty="0">
                <a:ln w="0"/>
                <a:solidFill>
                  <a:schemeClr val="accent3">
                    <a:lumMod val="20000"/>
                    <a:lumOff val="80000"/>
                  </a:schemeClr>
                </a:solidFill>
                <a:effectLst>
                  <a:outerShdw blurRad="38100" dist="38100" dir="2700000" algn="tl">
                    <a:srgbClr val="000000">
                      <a:alpha val="43137"/>
                    </a:srgbClr>
                  </a:outerShdw>
                </a:effectLst>
                <a:latin typeface="+mj-lt"/>
              </a:rPr>
              <a:t> demenslandsby</a:t>
            </a:r>
            <a:endParaRPr lang="nb-NO" sz="3599" dirty="0">
              <a:ln w="0"/>
              <a:solidFill>
                <a:schemeClr val="accent3">
                  <a:lumMod val="20000"/>
                  <a:lumOff val="80000"/>
                </a:schemeClr>
              </a:solidFill>
              <a:effectLst>
                <a:outerShdw blurRad="38100" dist="38100" dir="2700000" algn="tl">
                  <a:srgbClr val="000000">
                    <a:alpha val="43137"/>
                  </a:srgbClr>
                </a:outerShdw>
              </a:effectLst>
              <a:latin typeface="+mj-lt"/>
            </a:endParaRPr>
          </a:p>
        </p:txBody>
      </p:sp>
      <p:pic>
        <p:nvPicPr>
          <p:cNvPr id="8" name="Picture 5" descr="C:\Users\ydan\AppData\Local\Microsoft\Windows\Temporary Internet Files\Content.IE5\0ELJN95I\IMG_20171228_12010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0058" r="14856"/>
          <a:stretch/>
        </p:blipFill>
        <p:spPr bwMode="auto">
          <a:xfrm>
            <a:off x="564036" y="3356163"/>
            <a:ext cx="3655579" cy="1930153"/>
          </a:xfrm>
          <a:prstGeom prst="rect">
            <a:avLst/>
          </a:prstGeom>
          <a:noFill/>
          <a:extLst>
            <a:ext uri="{909E8E84-426E-40DD-AFC4-6F175D3DCCD1}">
              <a14:hiddenFill xmlns:a14="http://schemas.microsoft.com/office/drawing/2010/main">
                <a:solidFill>
                  <a:srgbClr val="FFFFFF"/>
                </a:solidFill>
              </a14:hiddenFill>
            </a:ext>
          </a:extLst>
        </p:spPr>
      </p:pic>
      <p:sp>
        <p:nvSpPr>
          <p:cNvPr id="9" name="Plassholder for innhold 5"/>
          <p:cNvSpPr>
            <a:spLocks noGrp="1"/>
          </p:cNvSpPr>
          <p:nvPr>
            <p:ph sz="half" idx="4294967295"/>
          </p:nvPr>
        </p:nvSpPr>
        <p:spPr>
          <a:xfrm>
            <a:off x="774727" y="5177145"/>
            <a:ext cx="3234196" cy="541940"/>
          </a:xfrm>
          <a:prstGeom prst="rect">
            <a:avLst/>
          </a:prstGeom>
          <a:solidFill>
            <a:srgbClr val="748E67">
              <a:alpha val="69804"/>
            </a:srgbClr>
          </a:solidFill>
        </p:spPr>
        <p:txBody>
          <a:bodyPr>
            <a:noAutofit/>
          </a:bodyPr>
          <a:lstStyle/>
          <a:p>
            <a:pPr marL="0" indent="0" algn="ctr">
              <a:buNone/>
            </a:pPr>
            <a:r>
              <a:rPr lang="nb-NO" sz="3599" dirty="0" err="1">
                <a:ln w="0"/>
                <a:solidFill>
                  <a:schemeClr val="accent3">
                    <a:lumMod val="20000"/>
                    <a:lumOff val="80000"/>
                  </a:schemeClr>
                </a:solidFill>
                <a:effectLst>
                  <a:outerShdw blurRad="38100" dist="38100" dir="2700000" algn="tl">
                    <a:srgbClr val="000000">
                      <a:alpha val="43137"/>
                    </a:srgbClr>
                  </a:outerShdw>
                </a:effectLst>
                <a:latin typeface="+mj-lt"/>
              </a:rPr>
              <a:t>Eikelia</a:t>
            </a:r>
            <a:r>
              <a:rPr lang="nb-NO" sz="3599" dirty="0">
                <a:ln w="0"/>
                <a:solidFill>
                  <a:schemeClr val="accent3">
                    <a:lumMod val="20000"/>
                    <a:lumOff val="80000"/>
                  </a:schemeClr>
                </a:solidFill>
                <a:effectLst>
                  <a:outerShdw blurRad="38100" dist="38100" dir="2700000" algn="tl">
                    <a:srgbClr val="000000">
                      <a:alpha val="43137"/>
                    </a:srgbClr>
                  </a:outerShdw>
                </a:effectLst>
                <a:latin typeface="+mj-lt"/>
              </a:rPr>
              <a:t>-messen</a:t>
            </a:r>
            <a:endParaRPr lang="nb-NO" sz="3599" dirty="0">
              <a:ln w="0"/>
              <a:solidFill>
                <a:schemeClr val="accent3">
                  <a:lumMod val="20000"/>
                  <a:lumOff val="80000"/>
                </a:schemeClr>
              </a:solidFill>
              <a:effectLst>
                <a:outerShdw blurRad="38100" dist="38100" dir="2700000" algn="tl">
                  <a:srgbClr val="000000">
                    <a:alpha val="43137"/>
                  </a:srgbClr>
                </a:outerShdw>
              </a:effectLst>
              <a:latin typeface="+mj-lt"/>
            </a:endParaRPr>
          </a:p>
        </p:txBody>
      </p:sp>
      <p:pic>
        <p:nvPicPr>
          <p:cNvPr id="1028" name="Picture 4" descr="http://tanketanken.no/wp-content/uploads/2016/08/Mal-Spillhuset-bilde-med-logo-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8186" y="3871957"/>
            <a:ext cx="4001267" cy="282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5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idx="1"/>
            <p:extLst/>
          </p:nvPr>
        </p:nvGraphicFramePr>
        <p:xfrm>
          <a:off x="1832183" y="244281"/>
          <a:ext cx="10817086" cy="6214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991754">
            <a:off x="858017" y="975705"/>
            <a:ext cx="2405473" cy="342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306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09515">
            <a:off x="271426" y="-29869"/>
            <a:ext cx="2987504" cy="389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71" y="740862"/>
            <a:ext cx="3369913" cy="1978493"/>
          </a:xfrm>
          <a:prstGeom prst="rect">
            <a:avLst/>
          </a:prstGeom>
        </p:spPr>
      </p:pic>
      <p:sp>
        <p:nvSpPr>
          <p:cNvPr id="8" name="Plassholder for innhold 5"/>
          <p:cNvSpPr>
            <a:spLocks noGrp="1"/>
          </p:cNvSpPr>
          <p:nvPr>
            <p:ph sz="half" idx="2"/>
          </p:nvPr>
        </p:nvSpPr>
        <p:spPr>
          <a:xfrm>
            <a:off x="4560505" y="2558459"/>
            <a:ext cx="3214845" cy="844832"/>
          </a:xfrm>
          <a:solidFill>
            <a:srgbClr val="748E67">
              <a:alpha val="69804"/>
            </a:srgbClr>
          </a:solidFill>
        </p:spPr>
        <p:txBody>
          <a:bodyPr>
            <a:noAutofit/>
          </a:bodyPr>
          <a:lstStyle/>
          <a:p>
            <a:pPr marL="0" indent="0" algn="ctr">
              <a:buNone/>
            </a:pPr>
            <a:r>
              <a:rPr lang="nb-NO" sz="3599" dirty="0">
                <a:ln w="0"/>
                <a:solidFill>
                  <a:schemeClr val="accent3">
                    <a:lumMod val="20000"/>
                    <a:lumOff val="80000"/>
                  </a:schemeClr>
                </a:solidFill>
                <a:effectLst>
                  <a:outerShdw blurRad="38100" dist="38100" dir="2700000" algn="tl">
                    <a:srgbClr val="000000">
                      <a:alpha val="43137"/>
                    </a:srgbClr>
                  </a:outerShdw>
                </a:effectLst>
                <a:latin typeface="+mj-lt"/>
              </a:rPr>
              <a:t>Intern </a:t>
            </a:r>
            <a:r>
              <a:rPr lang="nb-NO" sz="3599" dirty="0">
                <a:ln w="0"/>
                <a:solidFill>
                  <a:schemeClr val="accent3">
                    <a:lumMod val="20000"/>
                    <a:lumOff val="80000"/>
                  </a:schemeClr>
                </a:solidFill>
                <a:effectLst>
                  <a:outerShdw blurRad="38100" dist="38100" dir="2700000" algn="tl">
                    <a:srgbClr val="000000">
                      <a:alpha val="43137"/>
                    </a:srgbClr>
                  </a:outerShdw>
                </a:effectLst>
                <a:latin typeface="+mj-lt"/>
              </a:rPr>
              <a:t>innovasjonspris</a:t>
            </a:r>
          </a:p>
        </p:txBody>
      </p:sp>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5125" b="8390"/>
          <a:stretch/>
        </p:blipFill>
        <p:spPr bwMode="auto">
          <a:xfrm rot="303117">
            <a:off x="8742709" y="221626"/>
            <a:ext cx="2921233" cy="301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lassholder for innhold 5"/>
          <p:cNvSpPr>
            <a:spLocks noGrp="1"/>
          </p:cNvSpPr>
          <p:nvPr>
            <p:ph sz="half" idx="2"/>
          </p:nvPr>
        </p:nvSpPr>
        <p:spPr>
          <a:xfrm rot="303117">
            <a:off x="8605586" y="3071990"/>
            <a:ext cx="3195478" cy="861581"/>
          </a:xfrm>
          <a:solidFill>
            <a:srgbClr val="748E67">
              <a:alpha val="69804"/>
            </a:srgbClr>
          </a:solidFill>
        </p:spPr>
        <p:txBody>
          <a:bodyPr>
            <a:noAutofit/>
          </a:bodyPr>
          <a:lstStyle/>
          <a:p>
            <a:pPr marL="0" indent="0" algn="ctr">
              <a:buNone/>
            </a:pPr>
            <a:r>
              <a:rPr lang="nb-NO" sz="3599" dirty="0">
                <a:ln w="0"/>
                <a:solidFill>
                  <a:schemeClr val="accent3">
                    <a:lumMod val="20000"/>
                    <a:lumOff val="80000"/>
                  </a:schemeClr>
                </a:solidFill>
                <a:effectLst>
                  <a:outerShdw blurRad="38100" dist="38100" dir="2700000" algn="tl">
                    <a:srgbClr val="000000">
                      <a:alpha val="43137"/>
                    </a:srgbClr>
                  </a:outerShdw>
                </a:effectLst>
                <a:latin typeface="+mj-lt"/>
              </a:rPr>
              <a:t>Nasjonal </a:t>
            </a:r>
            <a:r>
              <a:rPr lang="nb-NO" sz="3599" dirty="0">
                <a:ln w="0"/>
                <a:solidFill>
                  <a:schemeClr val="accent3">
                    <a:lumMod val="20000"/>
                    <a:lumOff val="80000"/>
                  </a:schemeClr>
                </a:solidFill>
                <a:effectLst>
                  <a:outerShdw blurRad="38100" dist="38100" dir="2700000" algn="tl">
                    <a:srgbClr val="000000">
                      <a:alpha val="43137"/>
                    </a:srgbClr>
                  </a:outerShdw>
                </a:effectLst>
                <a:latin typeface="+mj-lt"/>
              </a:rPr>
              <a:t>innovasjonspris</a:t>
            </a:r>
          </a:p>
        </p:txBody>
      </p:sp>
      <p:graphicFrame>
        <p:nvGraphicFramePr>
          <p:cNvPr id="14" name="Diagram 13"/>
          <p:cNvGraphicFramePr/>
          <p:nvPr>
            <p:extLst/>
          </p:nvPr>
        </p:nvGraphicFramePr>
        <p:xfrm>
          <a:off x="5543232" y="4273830"/>
          <a:ext cx="6798043" cy="26950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Plassholder for innhold 5"/>
          <p:cNvSpPr>
            <a:spLocks noGrp="1"/>
          </p:cNvSpPr>
          <p:nvPr>
            <p:ph sz="half" idx="2"/>
          </p:nvPr>
        </p:nvSpPr>
        <p:spPr>
          <a:xfrm rot="21209515">
            <a:off x="418704" y="3630020"/>
            <a:ext cx="3214845" cy="455756"/>
          </a:xfrm>
          <a:solidFill>
            <a:srgbClr val="748E67">
              <a:alpha val="69804"/>
            </a:srgbClr>
          </a:solidFill>
        </p:spPr>
        <p:txBody>
          <a:bodyPr>
            <a:noAutofit/>
          </a:bodyPr>
          <a:lstStyle/>
          <a:p>
            <a:pPr marL="0" indent="0" algn="ctr">
              <a:buNone/>
            </a:pPr>
            <a:r>
              <a:rPr lang="nb-NO" sz="3599" dirty="0">
                <a:ln w="0"/>
                <a:solidFill>
                  <a:schemeClr val="accent3">
                    <a:lumMod val="20000"/>
                    <a:lumOff val="80000"/>
                  </a:schemeClr>
                </a:solidFill>
                <a:effectLst>
                  <a:outerShdw blurRad="38100" dist="38100" dir="2700000" algn="tl">
                    <a:srgbClr val="000000">
                      <a:alpha val="43137"/>
                    </a:srgbClr>
                  </a:outerShdw>
                </a:effectLst>
                <a:latin typeface="+mj-lt"/>
              </a:rPr>
              <a:t>Arena for deling</a:t>
            </a:r>
            <a:endParaRPr lang="nb-NO" sz="3599" dirty="0">
              <a:ln w="0"/>
              <a:solidFill>
                <a:schemeClr val="accent3">
                  <a:lumMod val="20000"/>
                  <a:lumOff val="80000"/>
                </a:schemeClr>
              </a:solidFill>
              <a:effectLst>
                <a:outerShdw blurRad="38100" dist="38100" dir="2700000" algn="tl">
                  <a:srgbClr val="000000">
                    <a:alpha val="43137"/>
                  </a:srgbClr>
                </a:outerShdw>
              </a:effectLst>
              <a:latin typeface="+mj-lt"/>
            </a:endParaRPr>
          </a:p>
        </p:txBody>
      </p:sp>
      <p:pic>
        <p:nvPicPr>
          <p:cNvPr id="11" name="Bilde 10"/>
          <p:cNvPicPr>
            <a:picLocks noChangeAspect="1"/>
          </p:cNvPicPr>
          <p:nvPr/>
        </p:nvPicPr>
        <p:blipFill rotWithShape="1">
          <a:blip r:embed="rId11">
            <a:extLst>
              <a:ext uri="{28A0092B-C50C-407E-A947-70E740481C1C}">
                <a14:useLocalDpi xmlns:a14="http://schemas.microsoft.com/office/drawing/2010/main" val="0"/>
              </a:ext>
            </a:extLst>
          </a:blip>
          <a:srcRect l="13592" t="2068" r="19463" b="-2068"/>
          <a:stretch/>
        </p:blipFill>
        <p:spPr>
          <a:xfrm rot="5400000">
            <a:off x="2208573" y="4005609"/>
            <a:ext cx="2065664" cy="2430557"/>
          </a:xfrm>
          <a:prstGeom prst="rect">
            <a:avLst/>
          </a:prstGeom>
        </p:spPr>
      </p:pic>
      <p:sp>
        <p:nvSpPr>
          <p:cNvPr id="12" name="Plassholder for innhold 5"/>
          <p:cNvSpPr>
            <a:spLocks noGrp="1"/>
          </p:cNvSpPr>
          <p:nvPr>
            <p:ph sz="half" idx="2"/>
          </p:nvPr>
        </p:nvSpPr>
        <p:spPr>
          <a:xfrm>
            <a:off x="1302596" y="5914777"/>
            <a:ext cx="3877618" cy="881011"/>
          </a:xfrm>
          <a:solidFill>
            <a:srgbClr val="748E67">
              <a:alpha val="69804"/>
            </a:srgbClr>
          </a:solidFill>
        </p:spPr>
        <p:txBody>
          <a:bodyPr>
            <a:noAutofit/>
          </a:bodyPr>
          <a:lstStyle/>
          <a:p>
            <a:pPr marL="0" indent="0" algn="ctr">
              <a:buNone/>
            </a:pPr>
            <a:r>
              <a:rPr lang="nb-NO" dirty="0" smtClean="0">
                <a:ln w="0"/>
                <a:solidFill>
                  <a:schemeClr val="accent3">
                    <a:lumMod val="20000"/>
                    <a:lumOff val="80000"/>
                  </a:schemeClr>
                </a:solidFill>
                <a:effectLst>
                  <a:outerShdw blurRad="38100" dist="38100" dir="2700000" algn="tl">
                    <a:srgbClr val="000000">
                      <a:alpha val="43137"/>
                    </a:srgbClr>
                  </a:outerShdw>
                </a:effectLst>
                <a:latin typeface="+mj-lt"/>
              </a:rPr>
              <a:t>Ledelsesutviklingsprogram </a:t>
            </a:r>
            <a:r>
              <a:rPr lang="nb-NO" dirty="0">
                <a:ln w="0"/>
                <a:solidFill>
                  <a:schemeClr val="accent3">
                    <a:lumMod val="20000"/>
                    <a:lumOff val="80000"/>
                  </a:schemeClr>
                </a:solidFill>
                <a:effectLst>
                  <a:outerShdw blurRad="38100" dist="38100" dir="2700000" algn="tl">
                    <a:srgbClr val="000000">
                      <a:alpha val="43137"/>
                    </a:srgbClr>
                  </a:outerShdw>
                </a:effectLst>
                <a:latin typeface="+mj-lt"/>
              </a:rPr>
              <a:t>i innovasjon og ledelse </a:t>
            </a:r>
          </a:p>
        </p:txBody>
      </p:sp>
    </p:spTree>
    <p:extLst>
      <p:ext uri="{BB962C8B-B14F-4D97-AF65-F5344CB8AC3E}">
        <p14:creationId xmlns:p14="http://schemas.microsoft.com/office/powerpoint/2010/main" val="3345266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sz="half" idx="2"/>
          </p:nvPr>
        </p:nvSpPr>
        <p:spPr>
          <a:xfrm>
            <a:off x="7365723" y="1937422"/>
            <a:ext cx="3663967" cy="2446571"/>
          </a:xfrm>
        </p:spPr>
        <p:txBody>
          <a:bodyPr/>
          <a:lstStyle/>
          <a:p>
            <a:pPr marL="0" indent="0">
              <a:buNone/>
            </a:pPr>
            <a:endParaRPr lang="nb-NO" sz="1575" b="1" dirty="0"/>
          </a:p>
          <a:p>
            <a:pPr marL="0" indent="0">
              <a:buNone/>
            </a:pPr>
            <a:r>
              <a:rPr lang="nb-NO" sz="4387" b="1" dirty="0"/>
              <a:t>På vei mot morgendagens løsninger?</a:t>
            </a:r>
          </a:p>
        </p:txBody>
      </p:sp>
      <p:pic>
        <p:nvPicPr>
          <p:cNvPr id="4" name="Bilde 3"/>
          <p:cNvPicPr>
            <a:picLocks noChangeAspect="1"/>
          </p:cNvPicPr>
          <p:nvPr/>
        </p:nvPicPr>
        <p:blipFill rotWithShape="1">
          <a:blip r:embed="rId3" cstate="print">
            <a:extLst>
              <a:ext uri="{28A0092B-C50C-407E-A947-70E740481C1C}">
                <a14:useLocalDpi xmlns:a14="http://schemas.microsoft.com/office/drawing/2010/main" val="0"/>
              </a:ext>
            </a:extLst>
          </a:blip>
          <a:srcRect l="31328" r="11775"/>
          <a:stretch/>
        </p:blipFill>
        <p:spPr>
          <a:xfrm>
            <a:off x="3622" y="0"/>
            <a:ext cx="6285013" cy="6858000"/>
          </a:xfrm>
          <a:prstGeom prst="rect">
            <a:avLst/>
          </a:prstGeom>
        </p:spPr>
      </p:pic>
    </p:spTree>
    <p:extLst>
      <p:ext uri="{BB962C8B-B14F-4D97-AF65-F5344CB8AC3E}">
        <p14:creationId xmlns:p14="http://schemas.microsoft.com/office/powerpoint/2010/main" val="4052638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B4E8BD39-734E-6D4A-9786-D8BF18DBB7DB}"/>
              </a:ext>
            </a:extLst>
          </p:cNvPr>
          <p:cNvPicPr>
            <a:picLocks noChangeAspect="1"/>
          </p:cNvPicPr>
          <p:nvPr/>
        </p:nvPicPr>
        <p:blipFill rotWithShape="1">
          <a:blip r:embed="rId3"/>
          <a:srcRect t="18151" b="16649"/>
          <a:stretch/>
        </p:blipFill>
        <p:spPr>
          <a:xfrm>
            <a:off x="456197" y="1640679"/>
            <a:ext cx="11308908" cy="4037512"/>
          </a:xfrm>
          <a:prstGeom prst="rect">
            <a:avLst/>
          </a:prstGeom>
        </p:spPr>
      </p:pic>
      <p:sp>
        <p:nvSpPr>
          <p:cNvPr id="2" name="Tittel 1"/>
          <p:cNvSpPr>
            <a:spLocks noGrp="1"/>
          </p:cNvSpPr>
          <p:nvPr>
            <p:ph type="title"/>
          </p:nvPr>
        </p:nvSpPr>
        <p:spPr>
          <a:xfrm>
            <a:off x="776434" y="401223"/>
            <a:ext cx="11002005" cy="1061095"/>
          </a:xfrm>
        </p:spPr>
        <p:txBody>
          <a:bodyPr>
            <a:normAutofit/>
          </a:bodyPr>
          <a:lstStyle/>
          <a:p>
            <a:r>
              <a:rPr lang="nb-NO" sz="2700" dirty="0">
                <a:latin typeface="Calibri" panose="020F0502020204030204" pitchFamily="34" charset="0"/>
                <a:cs typeface="Calibri" panose="020F0502020204030204" pitchFamily="34" charset="0"/>
              </a:rPr>
              <a:t>Innovasjonsstrategi 2018-2020 – </a:t>
            </a:r>
            <a:r>
              <a:rPr lang="nb-NO" sz="2700" i="1" dirty="0">
                <a:latin typeface="Calibri" panose="020F0502020204030204" pitchFamily="34" charset="0"/>
                <a:cs typeface="Calibri" panose="020F0502020204030204" pitchFamily="34" charset="0"/>
              </a:rPr>
              <a:t>Gjennomføring av morgendagens løsninger</a:t>
            </a:r>
            <a:endParaRPr lang="nb-NO" sz="27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801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872188" y="2317611"/>
            <a:ext cx="11451369" cy="1298169"/>
          </a:xfrm>
          <a:prstGeom prst="rect">
            <a:avLst/>
          </a:prstGeom>
          <a:noFill/>
        </p:spPr>
        <p:txBody>
          <a:bodyPr wrap="square" lIns="51428" tIns="25714" rIns="51428" bIns="25714">
            <a:spAutoFit/>
          </a:bodyPr>
          <a:lstStyle/>
          <a:p>
            <a:r>
              <a:rPr lang="nb-NO" sz="4049"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cs typeface="Calibri" panose="020F0502020204030204" pitchFamily="34" charset="0"/>
              </a:rPr>
              <a:t>Systematisk innovasjonsarbeid skal bidra til nye løsninger som møter morgendagens </a:t>
            </a:r>
            <a:r>
              <a:rPr lang="nb-NO" sz="4049"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cs typeface="Calibri" panose="020F0502020204030204" pitchFamily="34" charset="0"/>
              </a:rPr>
              <a:t>utfordringer</a:t>
            </a:r>
            <a:endParaRPr lang="nb-NO" sz="4049"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cs typeface="Calibri" panose="020F0502020204030204" pitchFamily="34" charset="0"/>
            </a:endParaRPr>
          </a:p>
        </p:txBody>
      </p:sp>
      <p:sp>
        <p:nvSpPr>
          <p:cNvPr id="8" name="TekstSylinder 7"/>
          <p:cNvSpPr txBox="1"/>
          <p:nvPr/>
        </p:nvSpPr>
        <p:spPr>
          <a:xfrm>
            <a:off x="321846" y="6228736"/>
            <a:ext cx="10737875" cy="248081"/>
          </a:xfrm>
          <a:prstGeom prst="rect">
            <a:avLst/>
          </a:prstGeom>
          <a:noFill/>
        </p:spPr>
        <p:txBody>
          <a:bodyPr wrap="square" rtlCol="0">
            <a:spAutoFit/>
          </a:bodyPr>
          <a:lstStyle/>
          <a:p>
            <a:r>
              <a:rPr lang="nb-NO" sz="1012" dirty="0">
                <a:solidFill>
                  <a:schemeClr val="accent5">
                    <a:lumMod val="50000"/>
                  </a:schemeClr>
                </a:solidFill>
                <a:hlinkClick r:id="rId3"/>
              </a:rPr>
              <a:t>http://tanketanken.no/sammen-om-a-mote-morgendagens-utfordringer</a:t>
            </a:r>
            <a:r>
              <a:rPr lang="nb-NO" sz="1012" dirty="0">
                <a:solidFill>
                  <a:schemeClr val="accent5">
                    <a:lumMod val="50000"/>
                  </a:schemeClr>
                </a:solidFill>
                <a:hlinkClick r:id="rId3"/>
              </a:rPr>
              <a:t>/</a:t>
            </a:r>
            <a:r>
              <a:rPr lang="nb-NO" sz="1012" dirty="0">
                <a:solidFill>
                  <a:schemeClr val="accent5">
                    <a:lumMod val="50000"/>
                  </a:schemeClr>
                </a:solidFill>
              </a:rPr>
              <a:t> </a:t>
            </a:r>
            <a:r>
              <a:rPr lang="nb-NO" sz="1012" dirty="0">
                <a:solidFill>
                  <a:schemeClr val="accent5">
                    <a:lumMod val="50000"/>
                  </a:schemeClr>
                </a:solidFill>
                <a:sym typeface="Wingdings" panose="05000000000000000000" pitchFamily="2" charset="2"/>
              </a:rPr>
              <a:t> Strategi og handlingsplan</a:t>
            </a:r>
            <a:endParaRPr lang="nb-NO" sz="1012" dirty="0">
              <a:solidFill>
                <a:schemeClr val="accent5">
                  <a:lumMod val="50000"/>
                </a:schemeClr>
              </a:solidFill>
            </a:endParaRPr>
          </a:p>
        </p:txBody>
      </p:sp>
      <p:pic>
        <p:nvPicPr>
          <p:cNvPr id="3" name="Bilde 2"/>
          <p:cNvPicPr>
            <a:picLocks noChangeAspect="1"/>
          </p:cNvPicPr>
          <p:nvPr/>
        </p:nvPicPr>
        <p:blipFill>
          <a:blip r:embed="rId4"/>
          <a:stretch>
            <a:fillRect/>
          </a:stretch>
        </p:blipFill>
        <p:spPr>
          <a:xfrm>
            <a:off x="9742410" y="411521"/>
            <a:ext cx="1317311" cy="1051953"/>
          </a:xfrm>
          <a:prstGeom prst="rect">
            <a:avLst/>
          </a:prstGeom>
        </p:spPr>
      </p:pic>
      <p:pic>
        <p:nvPicPr>
          <p:cNvPr id="4" name="Bilde 3"/>
          <p:cNvPicPr>
            <a:picLocks noChangeAspect="1"/>
          </p:cNvPicPr>
          <p:nvPr/>
        </p:nvPicPr>
        <p:blipFill>
          <a:blip r:embed="rId5"/>
          <a:stretch>
            <a:fillRect/>
          </a:stretch>
        </p:blipFill>
        <p:spPr>
          <a:xfrm>
            <a:off x="9238841" y="996066"/>
            <a:ext cx="955817" cy="984208"/>
          </a:xfrm>
          <a:prstGeom prst="rect">
            <a:avLst/>
          </a:prstGeom>
        </p:spPr>
      </p:pic>
      <p:pic>
        <p:nvPicPr>
          <p:cNvPr id="9" name="Bilde 8"/>
          <p:cNvPicPr>
            <a:picLocks noChangeAspect="1"/>
          </p:cNvPicPr>
          <p:nvPr/>
        </p:nvPicPr>
        <p:blipFill>
          <a:blip r:embed="rId6"/>
          <a:stretch>
            <a:fillRect/>
          </a:stretch>
        </p:blipFill>
        <p:spPr>
          <a:xfrm>
            <a:off x="663885" y="4470011"/>
            <a:ext cx="921424" cy="771425"/>
          </a:xfrm>
          <a:prstGeom prst="rect">
            <a:avLst/>
          </a:prstGeom>
        </p:spPr>
      </p:pic>
      <p:pic>
        <p:nvPicPr>
          <p:cNvPr id="12" name="Bilde 11"/>
          <p:cNvPicPr>
            <a:picLocks noChangeAspect="1"/>
          </p:cNvPicPr>
          <p:nvPr/>
        </p:nvPicPr>
        <p:blipFill>
          <a:blip r:embed="rId7"/>
          <a:stretch>
            <a:fillRect/>
          </a:stretch>
        </p:blipFill>
        <p:spPr>
          <a:xfrm>
            <a:off x="9604553" y="3665266"/>
            <a:ext cx="846424" cy="755353"/>
          </a:xfrm>
          <a:prstGeom prst="rect">
            <a:avLst/>
          </a:prstGeom>
        </p:spPr>
      </p:pic>
      <p:pic>
        <p:nvPicPr>
          <p:cNvPr id="13" name="Bilde 12"/>
          <p:cNvPicPr>
            <a:picLocks noChangeAspect="1"/>
          </p:cNvPicPr>
          <p:nvPr/>
        </p:nvPicPr>
        <p:blipFill>
          <a:blip r:embed="rId8"/>
          <a:stretch>
            <a:fillRect/>
          </a:stretch>
        </p:blipFill>
        <p:spPr>
          <a:xfrm>
            <a:off x="1401382" y="5115420"/>
            <a:ext cx="932138" cy="878567"/>
          </a:xfrm>
          <a:prstGeom prst="rect">
            <a:avLst/>
          </a:prstGeom>
        </p:spPr>
      </p:pic>
      <p:pic>
        <p:nvPicPr>
          <p:cNvPr id="14" name="Bilde 13"/>
          <p:cNvPicPr>
            <a:picLocks noChangeAspect="1"/>
          </p:cNvPicPr>
          <p:nvPr/>
        </p:nvPicPr>
        <p:blipFill>
          <a:blip r:embed="rId9"/>
          <a:stretch>
            <a:fillRect/>
          </a:stretch>
        </p:blipFill>
        <p:spPr>
          <a:xfrm>
            <a:off x="8735272" y="4308360"/>
            <a:ext cx="1007138" cy="926781"/>
          </a:xfrm>
          <a:prstGeom prst="rect">
            <a:avLst/>
          </a:prstGeom>
        </p:spPr>
      </p:pic>
    </p:spTree>
    <p:extLst>
      <p:ext uri="{BB962C8B-B14F-4D97-AF65-F5344CB8AC3E}">
        <p14:creationId xmlns:p14="http://schemas.microsoft.com/office/powerpoint/2010/main" val="2661898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rotWithShape="1">
          <a:blip r:embed="rId3">
            <a:extLst>
              <a:ext uri="{28A0092B-C50C-407E-A947-70E740481C1C}">
                <a14:useLocalDpi xmlns:a14="http://schemas.microsoft.com/office/drawing/2010/main" val="0"/>
              </a:ext>
            </a:extLst>
          </a:blip>
          <a:srcRect l="9053" t="3" r="2235" b="-260"/>
          <a:stretch/>
        </p:blipFill>
        <p:spPr>
          <a:xfrm>
            <a:off x="-694402" y="0"/>
            <a:ext cx="6245590" cy="7062820"/>
          </a:xfrm>
          <a:prstGeom prst="rect">
            <a:avLst/>
          </a:prstGeom>
        </p:spPr>
      </p:pic>
      <p:sp>
        <p:nvSpPr>
          <p:cNvPr id="6" name="Plassholder for innhold 5"/>
          <p:cNvSpPr>
            <a:spLocks noGrp="1"/>
          </p:cNvSpPr>
          <p:nvPr>
            <p:ph sz="half" idx="2"/>
          </p:nvPr>
        </p:nvSpPr>
        <p:spPr>
          <a:xfrm>
            <a:off x="5740735" y="1773212"/>
            <a:ext cx="6698697" cy="3483904"/>
          </a:xfrm>
          <a:ln>
            <a:solidFill>
              <a:schemeClr val="accent1"/>
            </a:solidFill>
          </a:ln>
        </p:spPr>
        <p:txBody>
          <a:bodyPr>
            <a:normAutofit/>
          </a:bodyPr>
          <a:lstStyle/>
          <a:p>
            <a:pPr marL="0" indent="0">
              <a:lnSpc>
                <a:spcPct val="100000"/>
              </a:lnSpc>
              <a:buNone/>
            </a:pPr>
            <a:r>
              <a:rPr lang="nb-NO" sz="1181" dirty="0"/>
              <a:t> </a:t>
            </a:r>
          </a:p>
          <a:p>
            <a:pPr marL="0" indent="0">
              <a:lnSpc>
                <a:spcPct val="100000"/>
              </a:lnSpc>
              <a:buNone/>
            </a:pPr>
            <a:r>
              <a:rPr lang="nb-NO" sz="3543" b="1" dirty="0">
                <a:solidFill>
                  <a:schemeClr val="tx2"/>
                </a:solidFill>
              </a:rPr>
              <a:t>Innsatsområde 1</a:t>
            </a:r>
            <a:r>
              <a:rPr lang="nb-NO" sz="3543" b="1" dirty="0">
                <a:solidFill>
                  <a:schemeClr val="tx2"/>
                </a:solidFill>
              </a:rPr>
              <a:t>: </a:t>
            </a:r>
            <a:endParaRPr lang="nb-NO" sz="3543" b="1" dirty="0">
              <a:solidFill>
                <a:schemeClr val="tx2"/>
              </a:solidFill>
            </a:endParaRPr>
          </a:p>
          <a:p>
            <a:pPr marL="0" indent="0">
              <a:lnSpc>
                <a:spcPct val="100000"/>
              </a:lnSpc>
              <a:buNone/>
            </a:pPr>
            <a:r>
              <a:rPr lang="nb-NO" sz="4724" b="1" dirty="0">
                <a:solidFill>
                  <a:srgbClr val="3C3E3E"/>
                </a:solidFill>
              </a:rPr>
              <a:t>Innovasjonskompetanse </a:t>
            </a:r>
            <a:r>
              <a:rPr lang="nb-NO" sz="4724" b="1" dirty="0">
                <a:solidFill>
                  <a:srgbClr val="3C3E3E"/>
                </a:solidFill>
              </a:rPr>
              <a:t>– på vei inn i </a:t>
            </a:r>
            <a:r>
              <a:rPr lang="nb-NO" sz="4724" b="1" dirty="0">
                <a:solidFill>
                  <a:srgbClr val="3C3E3E"/>
                </a:solidFill>
              </a:rPr>
              <a:t>fremtiden</a:t>
            </a:r>
            <a:endParaRPr lang="nb-NO" sz="4724" b="1" dirty="0">
              <a:solidFill>
                <a:srgbClr val="000000"/>
              </a:solidFill>
              <a:latin typeface="Calibri"/>
              <a:ea typeface="Times New Roman"/>
              <a:cs typeface="Times New Roman"/>
            </a:endParaRPr>
          </a:p>
          <a:p>
            <a:pPr marL="0" indent="0">
              <a:buNone/>
            </a:pPr>
            <a:endParaRPr lang="nb-NO" sz="1181" dirty="0"/>
          </a:p>
        </p:txBody>
      </p:sp>
    </p:spTree>
    <p:extLst>
      <p:ext uri="{BB962C8B-B14F-4D97-AF65-F5344CB8AC3E}">
        <p14:creationId xmlns:p14="http://schemas.microsoft.com/office/powerpoint/2010/main" val="426227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sz="half" idx="2"/>
          </p:nvPr>
        </p:nvSpPr>
        <p:spPr>
          <a:xfrm>
            <a:off x="6405405" y="1688434"/>
            <a:ext cx="4912443" cy="3751538"/>
          </a:xfrm>
          <a:ln>
            <a:solidFill>
              <a:schemeClr val="accent1"/>
            </a:solidFill>
          </a:ln>
        </p:spPr>
        <p:txBody>
          <a:bodyPr>
            <a:normAutofit fontScale="85000" lnSpcReduction="20000"/>
          </a:bodyPr>
          <a:lstStyle/>
          <a:p>
            <a:pPr marL="0" indent="0">
              <a:lnSpc>
                <a:spcPct val="120000"/>
              </a:lnSpc>
              <a:buNone/>
            </a:pPr>
            <a:r>
              <a:rPr lang="nb-NO" sz="3824" b="1" dirty="0">
                <a:solidFill>
                  <a:schemeClr val="tx2"/>
                </a:solidFill>
              </a:rPr>
              <a:t>Innsatsområde 2: </a:t>
            </a:r>
          </a:p>
          <a:p>
            <a:pPr marL="0" indent="0">
              <a:lnSpc>
                <a:spcPct val="120000"/>
              </a:lnSpc>
              <a:buNone/>
            </a:pPr>
            <a:r>
              <a:rPr lang="nb-NO" sz="5118" b="1" dirty="0">
                <a:solidFill>
                  <a:srgbClr val="3C3E3E"/>
                </a:solidFill>
              </a:rPr>
              <a:t>Neste praksis – skape, ta i bruk, kopiere og </a:t>
            </a:r>
            <a:r>
              <a:rPr lang="nb-NO" sz="5118" b="1" dirty="0">
                <a:solidFill>
                  <a:srgbClr val="3C3E3E"/>
                </a:solidFill>
              </a:rPr>
              <a:t>spre</a:t>
            </a:r>
            <a:endParaRPr lang="nb-NO" sz="5118" dirty="0"/>
          </a:p>
          <a:p>
            <a:pPr marL="0" indent="0">
              <a:lnSpc>
                <a:spcPct val="120000"/>
              </a:lnSpc>
              <a:buNone/>
            </a:pPr>
            <a:r>
              <a:rPr lang="nb-NO" sz="6299" dirty="0"/>
              <a:t> </a:t>
            </a:r>
          </a:p>
          <a:p>
            <a:pPr marL="0" indent="0">
              <a:buNone/>
            </a:pPr>
            <a:endParaRPr lang="nb-NO" sz="1575" b="1" dirty="0"/>
          </a:p>
        </p:txBody>
      </p:sp>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t="9021" b="9712"/>
          <a:stretch/>
        </p:blipFill>
        <p:spPr>
          <a:xfrm>
            <a:off x="3621" y="0"/>
            <a:ext cx="5771399" cy="6858000"/>
          </a:xfrm>
          <a:prstGeom prst="rect">
            <a:avLst/>
          </a:prstGeom>
        </p:spPr>
      </p:pic>
    </p:spTree>
    <p:extLst>
      <p:ext uri="{BB962C8B-B14F-4D97-AF65-F5344CB8AC3E}">
        <p14:creationId xmlns:p14="http://schemas.microsoft.com/office/powerpoint/2010/main" val="1220262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sz="half" idx="2"/>
          </p:nvPr>
        </p:nvSpPr>
        <p:spPr>
          <a:xfrm>
            <a:off x="6495016" y="1674200"/>
            <a:ext cx="5405686" cy="3509600"/>
          </a:xfrm>
          <a:ln>
            <a:solidFill>
              <a:schemeClr val="accent1"/>
            </a:solidFill>
          </a:ln>
        </p:spPr>
        <p:txBody>
          <a:bodyPr>
            <a:normAutofit lnSpcReduction="10000"/>
          </a:bodyPr>
          <a:lstStyle/>
          <a:p>
            <a:pPr marL="0" lvl="1" indent="0">
              <a:lnSpc>
                <a:spcPct val="110000"/>
              </a:lnSpc>
              <a:spcBef>
                <a:spcPts val="450"/>
              </a:spcBef>
              <a:buNone/>
            </a:pPr>
            <a:r>
              <a:rPr lang="nb-NO" sz="3543" b="1" dirty="0">
                <a:solidFill>
                  <a:schemeClr val="tx2"/>
                </a:solidFill>
              </a:rPr>
              <a:t>Innsatsområdet 3: </a:t>
            </a:r>
          </a:p>
          <a:p>
            <a:pPr marL="0" lvl="1" indent="0">
              <a:lnSpc>
                <a:spcPct val="110000"/>
              </a:lnSpc>
              <a:spcBef>
                <a:spcPts val="450"/>
              </a:spcBef>
              <a:buNone/>
            </a:pPr>
            <a:r>
              <a:rPr lang="nb-NO" sz="4724" b="1" dirty="0">
                <a:solidFill>
                  <a:srgbClr val="3C3E3E"/>
                </a:solidFill>
              </a:rPr>
              <a:t>Ett Bærum – felles innsats mot samme </a:t>
            </a:r>
            <a:r>
              <a:rPr lang="nb-NO" sz="4724" b="1" dirty="0">
                <a:solidFill>
                  <a:srgbClr val="3C3E3E"/>
                </a:solidFill>
              </a:rPr>
              <a:t>mål</a:t>
            </a:r>
            <a:endParaRPr lang="nb-NO" sz="4724" dirty="0">
              <a:solidFill>
                <a:schemeClr val="tx1">
                  <a:lumMod val="50000"/>
                </a:schemeClr>
              </a:solidFill>
              <a:ea typeface="Calibri"/>
              <a:cs typeface="Times New Roman"/>
            </a:endParaRPr>
          </a:p>
          <a:p>
            <a:pPr marL="0" indent="0">
              <a:buNone/>
            </a:pPr>
            <a:r>
              <a:rPr lang="nb-NO" sz="3093" dirty="0"/>
              <a:t> </a:t>
            </a:r>
          </a:p>
        </p:txBody>
      </p:sp>
      <p:pic>
        <p:nvPicPr>
          <p:cNvPr id="5" name="Bilde 4"/>
          <p:cNvPicPr>
            <a:picLocks noChangeAspect="1"/>
          </p:cNvPicPr>
          <p:nvPr/>
        </p:nvPicPr>
        <p:blipFill rotWithShape="1">
          <a:blip r:embed="rId3">
            <a:extLst>
              <a:ext uri="{28A0092B-C50C-407E-A947-70E740481C1C}">
                <a14:useLocalDpi xmlns:a14="http://schemas.microsoft.com/office/drawing/2010/main" val="0"/>
              </a:ext>
            </a:extLst>
          </a:blip>
          <a:srcRect l="6300" r="11812"/>
          <a:stretch/>
        </p:blipFill>
        <p:spPr>
          <a:xfrm>
            <a:off x="3621" y="0"/>
            <a:ext cx="6285682" cy="6858000"/>
          </a:xfrm>
          <a:prstGeom prst="rect">
            <a:avLst/>
          </a:prstGeom>
        </p:spPr>
      </p:pic>
    </p:spTree>
    <p:extLst>
      <p:ext uri="{BB962C8B-B14F-4D97-AF65-F5344CB8AC3E}">
        <p14:creationId xmlns:p14="http://schemas.microsoft.com/office/powerpoint/2010/main" val="788179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1302</Words>
  <Application>Microsoft Office PowerPoint</Application>
  <PresentationFormat>Widescreen</PresentationFormat>
  <Paragraphs>148</Paragraphs>
  <Slides>12</Slides>
  <Notes>12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Times New Roman</vt:lpstr>
      <vt:lpstr>Wingdings</vt:lpstr>
      <vt:lpstr>Office-tema</vt:lpstr>
      <vt:lpstr>Nytt, nyttig og nyttiggjort</vt:lpstr>
      <vt:lpstr>PowerPoint-presentasjon</vt:lpstr>
      <vt:lpstr>PowerPoint-presentasjon</vt:lpstr>
      <vt:lpstr>PowerPoint-presentasjon</vt:lpstr>
      <vt:lpstr>Innovasjonsstrategi 2018-2020 – Gjennomføring av morgendagens løsninger</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Bærum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Nytt, nyttig og nyttiggjort</dc:title>
  <dc:creator>Sofie Meta</dc:creator>
  <cp:lastModifiedBy>Sofie Meta</cp:lastModifiedBy>
  <cp:revision>1</cp:revision>
  <dcterms:created xsi:type="dcterms:W3CDTF">2018-08-24T07:49:43Z</dcterms:created>
  <dcterms:modified xsi:type="dcterms:W3CDTF">2018-08-24T07:49:51Z</dcterms:modified>
</cp:coreProperties>
</file>